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1"/>
  </p:notesMasterIdLst>
  <p:sldIdLst>
    <p:sldId id="256" r:id="rId2"/>
    <p:sldId id="257" r:id="rId3"/>
    <p:sldId id="258" r:id="rId4"/>
    <p:sldId id="266" r:id="rId5"/>
    <p:sldId id="259" r:id="rId6"/>
    <p:sldId id="267" r:id="rId7"/>
    <p:sldId id="268" r:id="rId8"/>
    <p:sldId id="269" r:id="rId9"/>
    <p:sldId id="270" r:id="rId10"/>
    <p:sldId id="272" r:id="rId11"/>
    <p:sldId id="280" r:id="rId12"/>
    <p:sldId id="281" r:id="rId13"/>
    <p:sldId id="283" r:id="rId14"/>
    <p:sldId id="282" r:id="rId15"/>
    <p:sldId id="273" r:id="rId16"/>
    <p:sldId id="274" r:id="rId17"/>
    <p:sldId id="275" r:id="rId18"/>
    <p:sldId id="276" r:id="rId19"/>
    <p:sldId id="277" r:id="rId20"/>
    <p:sldId id="278" r:id="rId21"/>
    <p:sldId id="279" r:id="rId22"/>
    <p:sldId id="284" r:id="rId23"/>
    <p:sldId id="285" r:id="rId24"/>
    <p:sldId id="286" r:id="rId25"/>
    <p:sldId id="287" r:id="rId26"/>
    <p:sldId id="289" r:id="rId27"/>
    <p:sldId id="288" r:id="rId28"/>
    <p:sldId id="290" r:id="rId29"/>
    <p:sldId id="291" r:id="rId30"/>
    <p:sldId id="292" r:id="rId31"/>
    <p:sldId id="293" r:id="rId32"/>
    <p:sldId id="295" r:id="rId33"/>
    <p:sldId id="294" r:id="rId34"/>
    <p:sldId id="296" r:id="rId35"/>
    <p:sldId id="297" r:id="rId36"/>
    <p:sldId id="298" r:id="rId37"/>
    <p:sldId id="299" r:id="rId38"/>
    <p:sldId id="301" r:id="rId39"/>
    <p:sldId id="302" r:id="rId40"/>
    <p:sldId id="304" r:id="rId41"/>
    <p:sldId id="305" r:id="rId42"/>
    <p:sldId id="306" r:id="rId43"/>
    <p:sldId id="303" r:id="rId44"/>
    <p:sldId id="310" r:id="rId45"/>
    <p:sldId id="311" r:id="rId46"/>
    <p:sldId id="312" r:id="rId47"/>
    <p:sldId id="313" r:id="rId48"/>
    <p:sldId id="314" r:id="rId49"/>
    <p:sldId id="315" r:id="rId50"/>
    <p:sldId id="316" r:id="rId51"/>
    <p:sldId id="317" r:id="rId52"/>
    <p:sldId id="318" r:id="rId53"/>
    <p:sldId id="319" r:id="rId54"/>
    <p:sldId id="261" r:id="rId55"/>
    <p:sldId id="455" r:id="rId56"/>
    <p:sldId id="456" r:id="rId57"/>
    <p:sldId id="452" r:id="rId58"/>
    <p:sldId id="457" r:id="rId59"/>
    <p:sldId id="262" r:id="rId60"/>
    <p:sldId id="448" r:id="rId61"/>
    <p:sldId id="449" r:id="rId62"/>
    <p:sldId id="458" r:id="rId63"/>
    <p:sldId id="423" r:id="rId64"/>
    <p:sldId id="422" r:id="rId65"/>
    <p:sldId id="460" r:id="rId66"/>
    <p:sldId id="439" r:id="rId67"/>
    <p:sldId id="440" r:id="rId68"/>
    <p:sldId id="461" r:id="rId69"/>
    <p:sldId id="420" r:id="rId70"/>
    <p:sldId id="435" r:id="rId71"/>
    <p:sldId id="307" r:id="rId72"/>
    <p:sldId id="463" r:id="rId73"/>
    <p:sldId id="413" r:id="rId74"/>
    <p:sldId id="349" r:id="rId75"/>
    <p:sldId id="450" r:id="rId76"/>
    <p:sldId id="451" r:id="rId77"/>
    <p:sldId id="442" r:id="rId78"/>
    <p:sldId id="443" r:id="rId79"/>
    <p:sldId id="444" r:id="rId80"/>
    <p:sldId id="436" r:id="rId81"/>
    <p:sldId id="437" r:id="rId82"/>
    <p:sldId id="342" r:id="rId83"/>
    <p:sldId id="438" r:id="rId84"/>
    <p:sldId id="447" r:id="rId85"/>
    <p:sldId id="421" r:id="rId86"/>
    <p:sldId id="445" r:id="rId87"/>
    <p:sldId id="462" r:id="rId88"/>
    <p:sldId id="343" r:id="rId89"/>
    <p:sldId id="26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3" autoAdjust="0"/>
    <p:restoredTop sz="79585" autoAdjust="0"/>
  </p:normalViewPr>
  <p:slideViewPr>
    <p:cSldViewPr snapToGrid="0">
      <p:cViewPr varScale="1">
        <p:scale>
          <a:sx n="97" d="100"/>
          <a:sy n="97" d="100"/>
        </p:scale>
        <p:origin x="8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3BE0D-EE44-4634-9954-E87E4BCA6E01}" type="datetimeFigureOut">
              <a:rPr lang="en-US" smtClean="0"/>
              <a:t>4/13/2025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C042B-070A-4084-8BD3-CBC1924D5B00}" type="slidenum">
              <a:rPr lang="en-US" smtClean="0"/>
              <a:t>‹#›</a:t>
            </a:fld>
            <a:endParaRPr lang="en-US"/>
          </a:p>
        </p:txBody>
      </p:sp>
    </p:spTree>
    <p:extLst>
      <p:ext uri="{BB962C8B-B14F-4D97-AF65-F5344CB8AC3E}">
        <p14:creationId xmlns:p14="http://schemas.microsoft.com/office/powerpoint/2010/main" val="3919790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latin typeface="-apple-system"/>
              </a:rPr>
              <a:t>First you must </a:t>
            </a:r>
            <a:r>
              <a:rPr lang="en-US" b="1" i="0" dirty="0">
                <a:solidFill>
                  <a:srgbClr val="212529"/>
                </a:solidFill>
                <a:effectLst/>
                <a:latin typeface="-apple-system"/>
              </a:rPr>
              <a:t>import</a:t>
            </a:r>
            <a:r>
              <a:rPr lang="en-US" b="0" i="0" dirty="0">
                <a:solidFill>
                  <a:srgbClr val="212529"/>
                </a:solidFill>
                <a:effectLst/>
                <a:latin typeface="-apple-system"/>
              </a:rPr>
              <a:t> your data into R. This typically means that you take data stored in a file, database, or web application programming interface (API), and load it into a data frame in R. If you can’t get your data into R, you can’t do data science on it!</a:t>
            </a:r>
          </a:p>
          <a:p>
            <a:pPr algn="l"/>
            <a:endParaRPr lang="en-US" b="0" i="0" dirty="0">
              <a:solidFill>
                <a:srgbClr val="212529"/>
              </a:solidFill>
              <a:effectLst/>
              <a:latin typeface="-apple-system"/>
            </a:endParaRPr>
          </a:p>
          <a:p>
            <a:pPr algn="l"/>
            <a:r>
              <a:rPr lang="en-US" b="0" i="0" dirty="0">
                <a:solidFill>
                  <a:srgbClr val="212529"/>
                </a:solidFill>
                <a:effectLst/>
                <a:latin typeface="-apple-system"/>
              </a:rPr>
              <a:t>Once you’ve imported your data, it is a good idea to </a:t>
            </a:r>
            <a:r>
              <a:rPr lang="en-US" b="1" i="0" dirty="0">
                <a:solidFill>
                  <a:srgbClr val="212529"/>
                </a:solidFill>
                <a:effectLst/>
                <a:latin typeface="-apple-system"/>
              </a:rPr>
              <a:t>tidy</a:t>
            </a:r>
            <a:r>
              <a:rPr lang="en-US" b="0" i="0" dirty="0">
                <a:solidFill>
                  <a:srgbClr val="212529"/>
                </a:solidFill>
                <a:effectLst/>
                <a:latin typeface="-apple-system"/>
              </a:rPr>
              <a:t> it. Tidying your data means storing it in a consistent form that matches the semantics of the dataset with the way it is stored. In brief, when your data is tidy, each column is a variable, and each row is an observation. Tidy data is important because the consistent structure lets you focus your struggle on questions about the data, not fighting to get the data into the right form for different functions.</a:t>
            </a:r>
          </a:p>
          <a:p>
            <a:pPr algn="l"/>
            <a:endParaRPr lang="en-US" b="0" i="0" dirty="0">
              <a:solidFill>
                <a:srgbClr val="212529"/>
              </a:solidFill>
              <a:effectLst/>
              <a:latin typeface="-apple-system"/>
            </a:endParaRPr>
          </a:p>
          <a:p>
            <a:pPr algn="l"/>
            <a:r>
              <a:rPr lang="en-US" b="0" i="0" dirty="0">
                <a:solidFill>
                  <a:srgbClr val="212529"/>
                </a:solidFill>
                <a:effectLst/>
                <a:latin typeface="-apple-system"/>
              </a:rPr>
              <a:t>Once you have tidy data, a common first step is to </a:t>
            </a:r>
            <a:r>
              <a:rPr lang="en-US" b="1" i="0" dirty="0">
                <a:solidFill>
                  <a:srgbClr val="212529"/>
                </a:solidFill>
                <a:effectLst/>
                <a:latin typeface="-apple-system"/>
              </a:rPr>
              <a:t>transform</a:t>
            </a:r>
            <a:r>
              <a:rPr lang="en-US" b="0" i="0" dirty="0">
                <a:solidFill>
                  <a:srgbClr val="212529"/>
                </a:solidFill>
                <a:effectLst/>
                <a:latin typeface="-apple-system"/>
              </a:rPr>
              <a:t> it. Transformation includes narrowing in on observations of interest (like all people in one city, or all data from the last year), creating new variables that are functions of existing variables (like computing speed from distance and time), and calculating a set of summary statistics (like counts or means).</a:t>
            </a:r>
          </a:p>
          <a:p>
            <a:pPr algn="l"/>
            <a:endParaRPr lang="en-US" b="0" i="0" dirty="0">
              <a:solidFill>
                <a:srgbClr val="212529"/>
              </a:solidFill>
              <a:effectLst/>
              <a:latin typeface="-apple-system"/>
            </a:endParaRPr>
          </a:p>
          <a:p>
            <a:pPr algn="l"/>
            <a:r>
              <a:rPr lang="en-US" b="0" i="0" dirty="0">
                <a:solidFill>
                  <a:srgbClr val="212529"/>
                </a:solidFill>
                <a:effectLst/>
                <a:latin typeface="-apple-system"/>
              </a:rPr>
              <a:t>Together, tidying and transforming are called </a:t>
            </a:r>
            <a:r>
              <a:rPr lang="en-US" b="1" i="0" dirty="0">
                <a:solidFill>
                  <a:srgbClr val="212529"/>
                </a:solidFill>
                <a:effectLst/>
                <a:latin typeface="-apple-system"/>
              </a:rPr>
              <a:t>wrangling</a:t>
            </a:r>
            <a:r>
              <a:rPr lang="en-US" b="0" i="0" dirty="0">
                <a:solidFill>
                  <a:srgbClr val="212529"/>
                </a:solidFill>
                <a:effectLst/>
                <a:latin typeface="-apple-system"/>
              </a:rPr>
              <a:t>, because getting your data in a form that’s natural to work with often feels like a fight!</a:t>
            </a:r>
          </a:p>
          <a:p>
            <a:endParaRPr lang="en-US" dirty="0"/>
          </a:p>
          <a:p>
            <a:r>
              <a:rPr lang="en-US" dirty="0"/>
              <a:t>From R4DS</a:t>
            </a:r>
          </a:p>
        </p:txBody>
      </p:sp>
      <p:sp>
        <p:nvSpPr>
          <p:cNvPr id="4" name="Slide Number Placeholder 3"/>
          <p:cNvSpPr>
            <a:spLocks noGrp="1"/>
          </p:cNvSpPr>
          <p:nvPr>
            <p:ph type="sldNum" sz="quarter" idx="5"/>
          </p:nvPr>
        </p:nvSpPr>
        <p:spPr/>
        <p:txBody>
          <a:bodyPr/>
          <a:lstStyle/>
          <a:p>
            <a:fld id="{DC4C042B-070A-4084-8BD3-CBC1924D5B00}" type="slidenum">
              <a:rPr lang="en-US" smtClean="0"/>
              <a:t>2</a:t>
            </a:fld>
            <a:endParaRPr lang="en-US"/>
          </a:p>
        </p:txBody>
      </p:sp>
    </p:spTree>
    <p:extLst>
      <p:ext uri="{BB962C8B-B14F-4D97-AF65-F5344CB8AC3E}">
        <p14:creationId xmlns:p14="http://schemas.microsoft.com/office/powerpoint/2010/main" val="227625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by a species . Here we choose a subset of just </a:t>
            </a:r>
            <a:r>
              <a:rPr lang="en-US" dirty="0" err="1"/>
              <a:t>Setosa</a:t>
            </a:r>
            <a:r>
              <a:rPr lang="en-US" dirty="0"/>
              <a:t>. Notice the number of rows went from 150 to 50. </a:t>
            </a:r>
          </a:p>
        </p:txBody>
      </p:sp>
      <p:sp>
        <p:nvSpPr>
          <p:cNvPr id="4" name="Slide Number Placeholder 3"/>
          <p:cNvSpPr>
            <a:spLocks noGrp="1"/>
          </p:cNvSpPr>
          <p:nvPr>
            <p:ph type="sldNum" sz="quarter" idx="5"/>
          </p:nvPr>
        </p:nvSpPr>
        <p:spPr/>
        <p:txBody>
          <a:bodyPr/>
          <a:lstStyle/>
          <a:p>
            <a:fld id="{DC4C042B-070A-4084-8BD3-CBC1924D5B00}" type="slidenum">
              <a:rPr lang="en-US" smtClean="0"/>
              <a:t>11</a:t>
            </a:fld>
            <a:endParaRPr lang="en-US"/>
          </a:p>
        </p:txBody>
      </p:sp>
    </p:spTree>
    <p:extLst>
      <p:ext uri="{BB962C8B-B14F-4D97-AF65-F5344CB8AC3E}">
        <p14:creationId xmlns:p14="http://schemas.microsoft.com/office/powerpoint/2010/main" val="1708433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by species again, but now also filtering by </a:t>
            </a:r>
            <a:r>
              <a:rPr lang="en-US" dirty="0" err="1"/>
              <a:t>sepal.length</a:t>
            </a:r>
            <a:r>
              <a:rPr lang="en-US" dirty="0"/>
              <a:t> and petal length. Now a subset of 30 observations. </a:t>
            </a:r>
          </a:p>
        </p:txBody>
      </p:sp>
      <p:sp>
        <p:nvSpPr>
          <p:cNvPr id="4" name="Slide Number Placeholder 3"/>
          <p:cNvSpPr>
            <a:spLocks noGrp="1"/>
          </p:cNvSpPr>
          <p:nvPr>
            <p:ph type="sldNum" sz="quarter" idx="5"/>
          </p:nvPr>
        </p:nvSpPr>
        <p:spPr/>
        <p:txBody>
          <a:bodyPr/>
          <a:lstStyle/>
          <a:p>
            <a:fld id="{DC4C042B-070A-4084-8BD3-CBC1924D5B00}" type="slidenum">
              <a:rPr lang="en-US" smtClean="0"/>
              <a:t>12</a:t>
            </a:fld>
            <a:endParaRPr lang="en-US"/>
          </a:p>
        </p:txBody>
      </p:sp>
    </p:spTree>
    <p:extLst>
      <p:ext uri="{BB962C8B-B14F-4D97-AF65-F5344CB8AC3E}">
        <p14:creationId xmlns:p14="http://schemas.microsoft.com/office/powerpoint/2010/main" val="4278967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 can be calculated based on another column. </a:t>
            </a:r>
          </a:p>
          <a:p>
            <a:r>
              <a:rPr lang="en-US" dirty="0"/>
              <a:t>Filtering observations where </a:t>
            </a:r>
            <a:r>
              <a:rPr lang="en-US" dirty="0" err="1"/>
              <a:t>Sepal.Length</a:t>
            </a:r>
            <a:r>
              <a:rPr lang="en-US" dirty="0"/>
              <a:t> is at least 4 times longer than petal length</a:t>
            </a:r>
          </a:p>
        </p:txBody>
      </p:sp>
      <p:sp>
        <p:nvSpPr>
          <p:cNvPr id="4" name="Slide Number Placeholder 3"/>
          <p:cNvSpPr>
            <a:spLocks noGrp="1"/>
          </p:cNvSpPr>
          <p:nvPr>
            <p:ph type="sldNum" sz="quarter" idx="5"/>
          </p:nvPr>
        </p:nvSpPr>
        <p:spPr/>
        <p:txBody>
          <a:bodyPr/>
          <a:lstStyle/>
          <a:p>
            <a:fld id="{DC4C042B-070A-4084-8BD3-CBC1924D5B00}" type="slidenum">
              <a:rPr lang="en-US" smtClean="0"/>
              <a:t>13</a:t>
            </a:fld>
            <a:endParaRPr lang="en-US"/>
          </a:p>
        </p:txBody>
      </p:sp>
    </p:spTree>
    <p:extLst>
      <p:ext uri="{BB962C8B-B14F-4D97-AF65-F5344CB8AC3E}">
        <p14:creationId xmlns:p14="http://schemas.microsoft.com/office/powerpoint/2010/main" val="4218764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Filtering by species, Everything that is NOT </a:t>
            </a:r>
            <a:r>
              <a:rPr lang="en-US" dirty="0" err="1"/>
              <a:t>setosa</a:t>
            </a:r>
            <a:r>
              <a:rPr lang="en-US" dirty="0"/>
              <a:t>. Petal length is in between 4.7 and 5.1. And then we pipe that table into the arrange() function and sort it based on Sepal. Length. Desc() means high to low. If we did not have the desc() option it would be low to high which is the default. </a:t>
            </a:r>
          </a:p>
        </p:txBody>
      </p:sp>
      <p:sp>
        <p:nvSpPr>
          <p:cNvPr id="4" name="Slide Number Placeholder 3"/>
          <p:cNvSpPr>
            <a:spLocks noGrp="1"/>
          </p:cNvSpPr>
          <p:nvPr>
            <p:ph type="sldNum" sz="quarter" idx="5"/>
          </p:nvPr>
        </p:nvSpPr>
        <p:spPr/>
        <p:txBody>
          <a:bodyPr/>
          <a:lstStyle/>
          <a:p>
            <a:fld id="{DC4C042B-070A-4084-8BD3-CBC1924D5B00}" type="slidenum">
              <a:rPr lang="en-US" smtClean="0"/>
              <a:t>14</a:t>
            </a:fld>
            <a:endParaRPr lang="en-US"/>
          </a:p>
        </p:txBody>
      </p:sp>
    </p:spTree>
    <p:extLst>
      <p:ext uri="{BB962C8B-B14F-4D97-AF65-F5344CB8AC3E}">
        <p14:creationId xmlns:p14="http://schemas.microsoft.com/office/powerpoint/2010/main" val="196088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is your column name. y can be numeric, a character / factor. </a:t>
            </a:r>
            <a:br>
              <a:rPr lang="en-US" dirty="0"/>
            </a:br>
            <a:br>
              <a:rPr lang="en-US" dirty="0"/>
            </a:br>
            <a:r>
              <a:rPr lang="en-US" dirty="0"/>
              <a:t>We could do something like, </a:t>
            </a:r>
            <a:r>
              <a:rPr lang="en-US" dirty="0" err="1"/>
              <a:t>subsetting</a:t>
            </a:r>
            <a:r>
              <a:rPr lang="en-US" dirty="0"/>
              <a:t> observations where  Species == trout OR length &gt; 500</a:t>
            </a:r>
          </a:p>
        </p:txBody>
      </p:sp>
      <p:sp>
        <p:nvSpPr>
          <p:cNvPr id="4" name="Slide Number Placeholder 3"/>
          <p:cNvSpPr>
            <a:spLocks noGrp="1"/>
          </p:cNvSpPr>
          <p:nvPr>
            <p:ph type="sldNum" sz="quarter" idx="5"/>
          </p:nvPr>
        </p:nvSpPr>
        <p:spPr/>
        <p:txBody>
          <a:bodyPr/>
          <a:lstStyle/>
          <a:p>
            <a:fld id="{DC4C042B-070A-4084-8BD3-CBC1924D5B00}" type="slidenum">
              <a:rPr lang="en-US" smtClean="0"/>
              <a:t>15</a:t>
            </a:fld>
            <a:endParaRPr lang="en-US"/>
          </a:p>
        </p:txBody>
      </p:sp>
    </p:spTree>
    <p:extLst>
      <p:ext uri="{BB962C8B-B14F-4D97-AF65-F5344CB8AC3E}">
        <p14:creationId xmlns:p14="http://schemas.microsoft.com/office/powerpoint/2010/main" val="4127948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Iris dataset</a:t>
            </a:r>
          </a:p>
        </p:txBody>
      </p:sp>
      <p:sp>
        <p:nvSpPr>
          <p:cNvPr id="4" name="Slide Number Placeholder 3"/>
          <p:cNvSpPr>
            <a:spLocks noGrp="1"/>
          </p:cNvSpPr>
          <p:nvPr>
            <p:ph type="sldNum" sz="quarter" idx="5"/>
          </p:nvPr>
        </p:nvSpPr>
        <p:spPr/>
        <p:txBody>
          <a:bodyPr/>
          <a:lstStyle/>
          <a:p>
            <a:fld id="{DC4C042B-070A-4084-8BD3-CBC1924D5B00}" type="slidenum">
              <a:rPr lang="en-US" smtClean="0"/>
              <a:t>16</a:t>
            </a:fld>
            <a:endParaRPr lang="en-US"/>
          </a:p>
        </p:txBody>
      </p:sp>
    </p:spTree>
    <p:extLst>
      <p:ext uri="{BB962C8B-B14F-4D97-AF65-F5344CB8AC3E}">
        <p14:creationId xmlns:p14="http://schemas.microsoft.com/office/powerpoint/2010/main" val="1968481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 subset of the columns we want to KEEP</a:t>
            </a:r>
          </a:p>
        </p:txBody>
      </p:sp>
      <p:sp>
        <p:nvSpPr>
          <p:cNvPr id="4" name="Slide Number Placeholder 3"/>
          <p:cNvSpPr>
            <a:spLocks noGrp="1"/>
          </p:cNvSpPr>
          <p:nvPr>
            <p:ph type="sldNum" sz="quarter" idx="5"/>
          </p:nvPr>
        </p:nvSpPr>
        <p:spPr/>
        <p:txBody>
          <a:bodyPr/>
          <a:lstStyle/>
          <a:p>
            <a:fld id="{DC4C042B-070A-4084-8BD3-CBC1924D5B00}" type="slidenum">
              <a:rPr lang="en-US" smtClean="0"/>
              <a:t>17</a:t>
            </a:fld>
            <a:endParaRPr lang="en-US"/>
          </a:p>
        </p:txBody>
      </p:sp>
    </p:spTree>
    <p:extLst>
      <p:ext uri="{BB962C8B-B14F-4D97-AF65-F5344CB8AC3E}">
        <p14:creationId xmlns:p14="http://schemas.microsoft.com/office/powerpoint/2010/main" val="663173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minus sign to select the columns we do not want to keep!</a:t>
            </a:r>
          </a:p>
        </p:txBody>
      </p:sp>
      <p:sp>
        <p:nvSpPr>
          <p:cNvPr id="4" name="Slide Number Placeholder 3"/>
          <p:cNvSpPr>
            <a:spLocks noGrp="1"/>
          </p:cNvSpPr>
          <p:nvPr>
            <p:ph type="sldNum" sz="quarter" idx="5"/>
          </p:nvPr>
        </p:nvSpPr>
        <p:spPr/>
        <p:txBody>
          <a:bodyPr/>
          <a:lstStyle/>
          <a:p>
            <a:fld id="{DC4C042B-070A-4084-8BD3-CBC1924D5B00}" type="slidenum">
              <a:rPr lang="en-US" smtClean="0"/>
              <a:t>18</a:t>
            </a:fld>
            <a:endParaRPr lang="en-US"/>
          </a:p>
        </p:txBody>
      </p:sp>
    </p:spTree>
    <p:extLst>
      <p:ext uri="{BB962C8B-B14F-4D97-AF65-F5344CB8AC3E}">
        <p14:creationId xmlns:p14="http://schemas.microsoft.com/office/powerpoint/2010/main" val="3415534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select and rename the columns</a:t>
            </a:r>
          </a:p>
        </p:txBody>
      </p:sp>
      <p:sp>
        <p:nvSpPr>
          <p:cNvPr id="4" name="Slide Number Placeholder 3"/>
          <p:cNvSpPr>
            <a:spLocks noGrp="1"/>
          </p:cNvSpPr>
          <p:nvPr>
            <p:ph type="sldNum" sz="quarter" idx="5"/>
          </p:nvPr>
        </p:nvSpPr>
        <p:spPr/>
        <p:txBody>
          <a:bodyPr/>
          <a:lstStyle/>
          <a:p>
            <a:fld id="{DC4C042B-070A-4084-8BD3-CBC1924D5B00}" type="slidenum">
              <a:rPr lang="en-US" smtClean="0"/>
              <a:t>19</a:t>
            </a:fld>
            <a:endParaRPr lang="en-US"/>
          </a:p>
        </p:txBody>
      </p:sp>
    </p:spTree>
    <p:extLst>
      <p:ext uri="{BB962C8B-B14F-4D97-AF65-F5344CB8AC3E}">
        <p14:creationId xmlns:p14="http://schemas.microsoft.com/office/powerpoint/2010/main" val="1989792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Helper functions. We can specify columns that start with something</a:t>
            </a:r>
          </a:p>
        </p:txBody>
      </p:sp>
      <p:sp>
        <p:nvSpPr>
          <p:cNvPr id="4" name="Slide Number Placeholder 3"/>
          <p:cNvSpPr>
            <a:spLocks noGrp="1"/>
          </p:cNvSpPr>
          <p:nvPr>
            <p:ph type="sldNum" sz="quarter" idx="5"/>
          </p:nvPr>
        </p:nvSpPr>
        <p:spPr/>
        <p:txBody>
          <a:bodyPr/>
          <a:lstStyle/>
          <a:p>
            <a:fld id="{DC4C042B-070A-4084-8BD3-CBC1924D5B00}" type="slidenum">
              <a:rPr lang="en-US" smtClean="0"/>
              <a:t>20</a:t>
            </a:fld>
            <a:endParaRPr lang="en-US"/>
          </a:p>
        </p:txBody>
      </p:sp>
    </p:spTree>
    <p:extLst>
      <p:ext uri="{BB962C8B-B14F-4D97-AF65-F5344CB8AC3E}">
        <p14:creationId xmlns:p14="http://schemas.microsoft.com/office/powerpoint/2010/main" val="412355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3</a:t>
            </a:fld>
            <a:endParaRPr lang="en-US"/>
          </a:p>
        </p:txBody>
      </p:sp>
    </p:spTree>
    <p:extLst>
      <p:ext uri="{BB962C8B-B14F-4D97-AF65-F5344CB8AC3E}">
        <p14:creationId xmlns:p14="http://schemas.microsoft.com/office/powerpoint/2010/main" val="4128268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columns that end with something</a:t>
            </a:r>
          </a:p>
        </p:txBody>
      </p:sp>
      <p:sp>
        <p:nvSpPr>
          <p:cNvPr id="4" name="Slide Number Placeholder 3"/>
          <p:cNvSpPr>
            <a:spLocks noGrp="1"/>
          </p:cNvSpPr>
          <p:nvPr>
            <p:ph type="sldNum" sz="quarter" idx="5"/>
          </p:nvPr>
        </p:nvSpPr>
        <p:spPr/>
        <p:txBody>
          <a:bodyPr/>
          <a:lstStyle/>
          <a:p>
            <a:fld id="{DC4C042B-070A-4084-8BD3-CBC1924D5B00}" type="slidenum">
              <a:rPr lang="en-US" smtClean="0"/>
              <a:t>21</a:t>
            </a:fld>
            <a:endParaRPr lang="en-US"/>
          </a:p>
        </p:txBody>
      </p:sp>
    </p:spTree>
    <p:extLst>
      <p:ext uri="{BB962C8B-B14F-4D97-AF65-F5344CB8AC3E}">
        <p14:creationId xmlns:p14="http://schemas.microsoft.com/office/powerpoint/2010/main" val="3792716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22</a:t>
            </a:fld>
            <a:endParaRPr lang="en-US"/>
          </a:p>
        </p:txBody>
      </p:sp>
    </p:spTree>
    <p:extLst>
      <p:ext uri="{BB962C8B-B14F-4D97-AF65-F5344CB8AC3E}">
        <p14:creationId xmlns:p14="http://schemas.microsoft.com/office/powerpoint/2010/main" val="657185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23</a:t>
            </a:fld>
            <a:endParaRPr lang="en-US"/>
          </a:p>
        </p:txBody>
      </p:sp>
    </p:spTree>
    <p:extLst>
      <p:ext uri="{BB962C8B-B14F-4D97-AF65-F5344CB8AC3E}">
        <p14:creationId xmlns:p14="http://schemas.microsoft.com/office/powerpoint/2010/main" val="470867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24</a:t>
            </a:fld>
            <a:endParaRPr lang="en-US"/>
          </a:p>
        </p:txBody>
      </p:sp>
    </p:spTree>
    <p:extLst>
      <p:ext uri="{BB962C8B-B14F-4D97-AF65-F5344CB8AC3E}">
        <p14:creationId xmlns:p14="http://schemas.microsoft.com/office/powerpoint/2010/main" val="4267071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two new columns that are the ratio of Length / Width. Appends to the end of the </a:t>
            </a:r>
            <a:r>
              <a:rPr lang="en-US" dirty="0" err="1"/>
              <a:t>dataframe</a:t>
            </a:r>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25</a:t>
            </a:fld>
            <a:endParaRPr lang="en-US"/>
          </a:p>
        </p:txBody>
      </p:sp>
    </p:spTree>
    <p:extLst>
      <p:ext uri="{BB962C8B-B14F-4D97-AF65-F5344CB8AC3E}">
        <p14:creationId xmlns:p14="http://schemas.microsoft.com/office/powerpoint/2010/main" val="254772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 to drop all of the original columns. Here .keep = “none”.  Options for </a:t>
            </a:r>
            <a:r>
              <a:rPr lang="en-US" dirty="0" err="1"/>
              <a:t>dplyr</a:t>
            </a:r>
            <a:r>
              <a:rPr lang="en-US" dirty="0"/>
              <a:t> verbs begin with a “ . “</a:t>
            </a:r>
            <a:br>
              <a:rPr lang="en-US" dirty="0"/>
            </a:br>
            <a:r>
              <a:rPr lang="en-US" dirty="0"/>
              <a:t>Its often more readable to just use the select function to explicitly specify the columns you want. </a:t>
            </a:r>
          </a:p>
        </p:txBody>
      </p:sp>
      <p:sp>
        <p:nvSpPr>
          <p:cNvPr id="4" name="Slide Number Placeholder 3"/>
          <p:cNvSpPr>
            <a:spLocks noGrp="1"/>
          </p:cNvSpPr>
          <p:nvPr>
            <p:ph type="sldNum" sz="quarter" idx="5"/>
          </p:nvPr>
        </p:nvSpPr>
        <p:spPr/>
        <p:txBody>
          <a:bodyPr/>
          <a:lstStyle/>
          <a:p>
            <a:fld id="{DC4C042B-070A-4084-8BD3-CBC1924D5B00}" type="slidenum">
              <a:rPr lang="en-US" smtClean="0"/>
              <a:t>26</a:t>
            </a:fld>
            <a:endParaRPr lang="en-US"/>
          </a:p>
        </p:txBody>
      </p:sp>
    </p:spTree>
    <p:extLst>
      <p:ext uri="{BB962C8B-B14F-4D97-AF65-F5344CB8AC3E}">
        <p14:creationId xmlns:p14="http://schemas.microsoft.com/office/powerpoint/2010/main" val="2307086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27</a:t>
            </a:fld>
            <a:endParaRPr lang="en-US"/>
          </a:p>
        </p:txBody>
      </p:sp>
    </p:spTree>
    <p:extLst>
      <p:ext uri="{BB962C8B-B14F-4D97-AF65-F5344CB8AC3E}">
        <p14:creationId xmlns:p14="http://schemas.microsoft.com/office/powerpoint/2010/main" val="2252591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Tie it all together. First we create two new variables based on the L / W ratios. </a:t>
            </a:r>
            <a:br>
              <a:rPr lang="en-US" dirty="0"/>
            </a:br>
            <a:r>
              <a:rPr lang="en-US" dirty="0"/>
              <a:t>Then we select the variables columns we are interested in. </a:t>
            </a:r>
            <a:br>
              <a:rPr lang="en-US" dirty="0"/>
            </a:br>
            <a:r>
              <a:rPr lang="en-US" dirty="0"/>
              <a:t>We filter out observations (rows) where Sepal ratio is greater than 1.5</a:t>
            </a:r>
            <a:br>
              <a:rPr lang="en-US" dirty="0"/>
            </a:br>
            <a:r>
              <a:rPr lang="en-US" dirty="0"/>
              <a:t>Then we arrange based on Petal ratio from smallest to largest. </a:t>
            </a:r>
          </a:p>
        </p:txBody>
      </p:sp>
      <p:sp>
        <p:nvSpPr>
          <p:cNvPr id="4" name="Slide Number Placeholder 3"/>
          <p:cNvSpPr>
            <a:spLocks noGrp="1"/>
          </p:cNvSpPr>
          <p:nvPr>
            <p:ph type="sldNum" sz="quarter" idx="5"/>
          </p:nvPr>
        </p:nvSpPr>
        <p:spPr/>
        <p:txBody>
          <a:bodyPr/>
          <a:lstStyle/>
          <a:p>
            <a:fld id="{DC4C042B-070A-4084-8BD3-CBC1924D5B00}" type="slidenum">
              <a:rPr lang="en-US" smtClean="0"/>
              <a:t>28</a:t>
            </a:fld>
            <a:endParaRPr lang="en-US"/>
          </a:p>
        </p:txBody>
      </p:sp>
    </p:spTree>
    <p:extLst>
      <p:ext uri="{BB962C8B-B14F-4D97-AF65-F5344CB8AC3E}">
        <p14:creationId xmlns:p14="http://schemas.microsoft.com/office/powerpoint/2010/main" val="826646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calculate various summary statistics. Lots of functions you can use, which are applied to the columns and returns a single value. </a:t>
            </a:r>
            <a:br>
              <a:rPr lang="en-US" dirty="0"/>
            </a:br>
            <a:r>
              <a:rPr lang="en-US" dirty="0"/>
              <a:t>Most often combined with the </a:t>
            </a:r>
            <a:r>
              <a:rPr lang="en-US" dirty="0" err="1"/>
              <a:t>group_by</a:t>
            </a:r>
            <a:r>
              <a:rPr lang="en-US" dirty="0"/>
              <a:t> Function</a:t>
            </a:r>
          </a:p>
        </p:txBody>
      </p:sp>
      <p:sp>
        <p:nvSpPr>
          <p:cNvPr id="4" name="Slide Number Placeholder 3"/>
          <p:cNvSpPr>
            <a:spLocks noGrp="1"/>
          </p:cNvSpPr>
          <p:nvPr>
            <p:ph type="sldNum" sz="quarter" idx="5"/>
          </p:nvPr>
        </p:nvSpPr>
        <p:spPr/>
        <p:txBody>
          <a:bodyPr/>
          <a:lstStyle/>
          <a:p>
            <a:fld id="{DC4C042B-070A-4084-8BD3-CBC1924D5B00}" type="slidenum">
              <a:rPr lang="en-US" smtClean="0"/>
              <a:t>29</a:t>
            </a:fld>
            <a:endParaRPr lang="en-US"/>
          </a:p>
        </p:txBody>
      </p:sp>
    </p:spTree>
    <p:extLst>
      <p:ext uri="{BB962C8B-B14F-4D97-AF65-F5344CB8AC3E}">
        <p14:creationId xmlns:p14="http://schemas.microsoft.com/office/powerpoint/2010/main" val="732779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create a table for number of times each species is observed. Useful for creating frequency tables. </a:t>
            </a:r>
            <a:br>
              <a:rPr lang="en-US" dirty="0"/>
            </a:br>
            <a:r>
              <a:rPr lang="en-US" dirty="0"/>
              <a:t>We can group by multiple variables, such as species and island. Or by species and sex. When you use multiple variables in the </a:t>
            </a:r>
            <a:r>
              <a:rPr lang="en-US" dirty="0" err="1"/>
              <a:t>group_by</a:t>
            </a:r>
            <a:r>
              <a:rPr lang="en-US" dirty="0"/>
              <a:t>() function, </a:t>
            </a:r>
            <a:br>
              <a:rPr lang="en-US" dirty="0"/>
            </a:br>
            <a:r>
              <a:rPr lang="en-US" dirty="0"/>
              <a:t>each combination of those variables will be grouped. </a:t>
            </a:r>
          </a:p>
        </p:txBody>
      </p:sp>
      <p:sp>
        <p:nvSpPr>
          <p:cNvPr id="4" name="Slide Number Placeholder 3"/>
          <p:cNvSpPr>
            <a:spLocks noGrp="1"/>
          </p:cNvSpPr>
          <p:nvPr>
            <p:ph type="sldNum" sz="quarter" idx="5"/>
          </p:nvPr>
        </p:nvSpPr>
        <p:spPr/>
        <p:txBody>
          <a:bodyPr/>
          <a:lstStyle/>
          <a:p>
            <a:fld id="{DC4C042B-070A-4084-8BD3-CBC1924D5B00}" type="slidenum">
              <a:rPr lang="en-US" smtClean="0"/>
              <a:t>30</a:t>
            </a:fld>
            <a:endParaRPr lang="en-US"/>
          </a:p>
        </p:txBody>
      </p:sp>
    </p:spTree>
    <p:extLst>
      <p:ext uri="{BB962C8B-B14F-4D97-AF65-F5344CB8AC3E}">
        <p14:creationId xmlns:p14="http://schemas.microsoft.com/office/powerpoint/2010/main" val="75340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4C042B-070A-4084-8BD3-CBC1924D5B00}" type="slidenum">
              <a:rPr lang="en-US" smtClean="0"/>
              <a:t>4</a:t>
            </a:fld>
            <a:endParaRPr lang="en-US"/>
          </a:p>
        </p:txBody>
      </p:sp>
    </p:spTree>
    <p:extLst>
      <p:ext uri="{BB962C8B-B14F-4D97-AF65-F5344CB8AC3E}">
        <p14:creationId xmlns:p14="http://schemas.microsoft.com/office/powerpoint/2010/main" val="580361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do the same thing using the summarize function. Here n is the name of the column we specify, and n() is the function to count. </a:t>
            </a:r>
          </a:p>
        </p:txBody>
      </p:sp>
      <p:sp>
        <p:nvSpPr>
          <p:cNvPr id="4" name="Slide Number Placeholder 3"/>
          <p:cNvSpPr>
            <a:spLocks noGrp="1"/>
          </p:cNvSpPr>
          <p:nvPr>
            <p:ph type="sldNum" sz="quarter" idx="5"/>
          </p:nvPr>
        </p:nvSpPr>
        <p:spPr/>
        <p:txBody>
          <a:bodyPr/>
          <a:lstStyle/>
          <a:p>
            <a:fld id="{DC4C042B-070A-4084-8BD3-CBC1924D5B00}" type="slidenum">
              <a:rPr lang="en-US" smtClean="0"/>
              <a:t>31</a:t>
            </a:fld>
            <a:endParaRPr lang="en-US"/>
          </a:p>
        </p:txBody>
      </p:sp>
    </p:spTree>
    <p:extLst>
      <p:ext uri="{BB962C8B-B14F-4D97-AF65-F5344CB8AC3E}">
        <p14:creationId xmlns:p14="http://schemas.microsoft.com/office/powerpoint/2010/main" val="1853127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group by the species, and calculate means for each of our variables. Before we returned the grand mean for each of those column variables, now we are calculating them separately for each species. </a:t>
            </a:r>
          </a:p>
        </p:txBody>
      </p:sp>
      <p:sp>
        <p:nvSpPr>
          <p:cNvPr id="4" name="Slide Number Placeholder 3"/>
          <p:cNvSpPr>
            <a:spLocks noGrp="1"/>
          </p:cNvSpPr>
          <p:nvPr>
            <p:ph type="sldNum" sz="quarter" idx="5"/>
          </p:nvPr>
        </p:nvSpPr>
        <p:spPr/>
        <p:txBody>
          <a:bodyPr/>
          <a:lstStyle/>
          <a:p>
            <a:fld id="{DC4C042B-070A-4084-8BD3-CBC1924D5B00}" type="slidenum">
              <a:rPr lang="en-US" smtClean="0"/>
              <a:t>32</a:t>
            </a:fld>
            <a:endParaRPr lang="en-US"/>
          </a:p>
        </p:txBody>
      </p:sp>
    </p:spTree>
    <p:extLst>
      <p:ext uri="{BB962C8B-B14F-4D97-AF65-F5344CB8AC3E}">
        <p14:creationId xmlns:p14="http://schemas.microsoft.com/office/powerpoint/2010/main" val="3283562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Tying it all together. We can calculate a new variable (column), and then perform the grouped summaries. </a:t>
            </a:r>
          </a:p>
        </p:txBody>
      </p:sp>
      <p:sp>
        <p:nvSpPr>
          <p:cNvPr id="4" name="Slide Number Placeholder 3"/>
          <p:cNvSpPr>
            <a:spLocks noGrp="1"/>
          </p:cNvSpPr>
          <p:nvPr>
            <p:ph type="sldNum" sz="quarter" idx="5"/>
          </p:nvPr>
        </p:nvSpPr>
        <p:spPr/>
        <p:txBody>
          <a:bodyPr/>
          <a:lstStyle/>
          <a:p>
            <a:fld id="{DC4C042B-070A-4084-8BD3-CBC1924D5B00}" type="slidenum">
              <a:rPr lang="en-US" smtClean="0"/>
              <a:t>33</a:t>
            </a:fld>
            <a:endParaRPr lang="en-US"/>
          </a:p>
        </p:txBody>
      </p:sp>
    </p:spTree>
    <p:extLst>
      <p:ext uri="{BB962C8B-B14F-4D97-AF65-F5344CB8AC3E}">
        <p14:creationId xmlns:p14="http://schemas.microsoft.com/office/powerpoint/2010/main" val="1321705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34</a:t>
            </a:fld>
            <a:endParaRPr lang="en-US"/>
          </a:p>
        </p:txBody>
      </p:sp>
    </p:spTree>
    <p:extLst>
      <p:ext uri="{BB962C8B-B14F-4D97-AF65-F5344CB8AC3E}">
        <p14:creationId xmlns:p14="http://schemas.microsoft.com/office/powerpoint/2010/main" val="2669410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A636C"/>
                </a:solidFill>
                <a:effectLst/>
                <a:latin typeface="Inter"/>
              </a:rPr>
              <a:t>All rows from </a:t>
            </a:r>
            <a:r>
              <a:rPr lang="en-US" dirty="0"/>
              <a:t>x</a:t>
            </a:r>
            <a:r>
              <a:rPr lang="en-US" b="0" i="0" dirty="0">
                <a:solidFill>
                  <a:srgbClr val="4A636C"/>
                </a:solidFill>
                <a:effectLst/>
                <a:latin typeface="Inter"/>
              </a:rPr>
              <a:t> where there are matching values in </a:t>
            </a:r>
            <a:r>
              <a:rPr lang="en-US" dirty="0"/>
              <a:t>y</a:t>
            </a:r>
            <a:r>
              <a:rPr lang="en-US" b="0" i="0" dirty="0">
                <a:solidFill>
                  <a:srgbClr val="4A636C"/>
                </a:solidFill>
                <a:effectLst/>
                <a:latin typeface="Inter"/>
              </a:rPr>
              <a:t>, and all columns from </a:t>
            </a:r>
            <a:r>
              <a:rPr lang="en-US" dirty="0"/>
              <a:t>x</a:t>
            </a:r>
            <a:r>
              <a:rPr lang="en-US" b="0" i="0" dirty="0">
                <a:solidFill>
                  <a:srgbClr val="4A636C"/>
                </a:solidFill>
                <a:effectLst/>
                <a:latin typeface="Inter"/>
              </a:rPr>
              <a:t> and </a:t>
            </a:r>
            <a:r>
              <a:rPr lang="en-US" dirty="0"/>
              <a:t>y</a:t>
            </a:r>
            <a:r>
              <a:rPr lang="en-US" b="0" i="0" dirty="0">
                <a:solidFill>
                  <a:srgbClr val="4A636C"/>
                </a:solidFill>
                <a:effectLst/>
                <a:latin typeface="Inter"/>
              </a:rPr>
              <a:t>.</a:t>
            </a:r>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37</a:t>
            </a:fld>
            <a:endParaRPr lang="en-US"/>
          </a:p>
        </p:txBody>
      </p:sp>
    </p:spTree>
    <p:extLst>
      <p:ext uri="{BB962C8B-B14F-4D97-AF65-F5344CB8AC3E}">
        <p14:creationId xmlns:p14="http://schemas.microsoft.com/office/powerpoint/2010/main" val="3771677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A636C"/>
                </a:solidFill>
                <a:effectLst/>
                <a:latin typeface="Inter"/>
              </a:rPr>
              <a:t>All rows from </a:t>
            </a:r>
            <a:r>
              <a:rPr lang="en-US" dirty="0"/>
              <a:t>x</a:t>
            </a:r>
            <a:r>
              <a:rPr lang="en-US" b="0" i="0" dirty="0">
                <a:solidFill>
                  <a:srgbClr val="4A636C"/>
                </a:solidFill>
                <a:effectLst/>
                <a:latin typeface="Inter"/>
              </a:rPr>
              <a:t>, and all columns from </a:t>
            </a:r>
            <a:r>
              <a:rPr lang="en-US" dirty="0"/>
              <a:t>x</a:t>
            </a:r>
            <a:r>
              <a:rPr lang="en-US" b="0" i="0" dirty="0">
                <a:solidFill>
                  <a:srgbClr val="4A636C"/>
                </a:solidFill>
                <a:effectLst/>
                <a:latin typeface="Inter"/>
              </a:rPr>
              <a:t> and </a:t>
            </a:r>
            <a:r>
              <a:rPr lang="en-US" dirty="0"/>
              <a:t>y</a:t>
            </a:r>
            <a:r>
              <a:rPr lang="en-US" b="0" i="0" dirty="0">
                <a:solidFill>
                  <a:srgbClr val="4A636C"/>
                </a:solidFill>
                <a:effectLst/>
                <a:latin typeface="Inter"/>
              </a:rPr>
              <a:t>. Rows in </a:t>
            </a:r>
            <a:r>
              <a:rPr lang="en-US" dirty="0"/>
              <a:t>x</a:t>
            </a:r>
            <a:r>
              <a:rPr lang="en-US" b="0" i="0" dirty="0">
                <a:solidFill>
                  <a:srgbClr val="4A636C"/>
                </a:solidFill>
                <a:effectLst/>
                <a:latin typeface="Inter"/>
              </a:rPr>
              <a:t> with no match in </a:t>
            </a:r>
            <a:r>
              <a:rPr lang="en-US" dirty="0"/>
              <a:t>y</a:t>
            </a:r>
            <a:r>
              <a:rPr lang="en-US" b="0" i="0" dirty="0">
                <a:solidFill>
                  <a:srgbClr val="4A636C"/>
                </a:solidFill>
                <a:effectLst/>
                <a:latin typeface="Inter"/>
              </a:rPr>
              <a:t> will have </a:t>
            </a:r>
            <a:r>
              <a:rPr lang="en-US" dirty="0"/>
              <a:t>NA</a:t>
            </a:r>
            <a:r>
              <a:rPr lang="en-US" b="0" i="0" dirty="0">
                <a:solidFill>
                  <a:srgbClr val="4A636C"/>
                </a:solidFill>
                <a:effectLst/>
                <a:latin typeface="Inter"/>
              </a:rPr>
              <a:t> values in the new columns.</a:t>
            </a:r>
            <a:endParaRPr lang="en-US" dirty="0"/>
          </a:p>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38</a:t>
            </a:fld>
            <a:endParaRPr lang="en-US"/>
          </a:p>
        </p:txBody>
      </p:sp>
    </p:spTree>
    <p:extLst>
      <p:ext uri="{BB962C8B-B14F-4D97-AF65-F5344CB8AC3E}">
        <p14:creationId xmlns:p14="http://schemas.microsoft.com/office/powerpoint/2010/main" val="4259280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A636C"/>
                </a:solidFill>
                <a:effectLst/>
                <a:latin typeface="Inter"/>
              </a:rPr>
              <a:t>All rows from y, and all columns from </a:t>
            </a:r>
            <a:r>
              <a:rPr lang="en-US" dirty="0"/>
              <a:t>x</a:t>
            </a:r>
            <a:r>
              <a:rPr lang="en-US" b="0" i="0" dirty="0">
                <a:solidFill>
                  <a:srgbClr val="4A636C"/>
                </a:solidFill>
                <a:effectLst/>
                <a:latin typeface="Inter"/>
              </a:rPr>
              <a:t> and </a:t>
            </a:r>
            <a:r>
              <a:rPr lang="en-US" dirty="0"/>
              <a:t>y</a:t>
            </a:r>
            <a:r>
              <a:rPr lang="en-US" b="0" i="0" dirty="0">
                <a:solidFill>
                  <a:srgbClr val="4A636C"/>
                </a:solidFill>
                <a:effectLst/>
                <a:latin typeface="Inter"/>
              </a:rPr>
              <a:t>. Rows in </a:t>
            </a:r>
            <a:r>
              <a:rPr lang="en-US" dirty="0"/>
              <a:t>y</a:t>
            </a:r>
            <a:r>
              <a:rPr lang="en-US" b="0" i="0" dirty="0">
                <a:solidFill>
                  <a:srgbClr val="4A636C"/>
                </a:solidFill>
                <a:effectLst/>
                <a:latin typeface="Inter"/>
              </a:rPr>
              <a:t> with no match in </a:t>
            </a:r>
            <a:r>
              <a:rPr lang="en-US" dirty="0"/>
              <a:t>x</a:t>
            </a:r>
            <a:r>
              <a:rPr lang="en-US" b="0" i="0" dirty="0">
                <a:solidFill>
                  <a:srgbClr val="4A636C"/>
                </a:solidFill>
                <a:effectLst/>
                <a:latin typeface="Inter"/>
              </a:rPr>
              <a:t> will have </a:t>
            </a:r>
            <a:r>
              <a:rPr lang="en-US" dirty="0"/>
              <a:t>NA</a:t>
            </a:r>
            <a:r>
              <a:rPr lang="en-US" b="0" i="0" dirty="0">
                <a:solidFill>
                  <a:srgbClr val="4A636C"/>
                </a:solidFill>
                <a:effectLst/>
                <a:latin typeface="Inter"/>
              </a:rPr>
              <a:t> values in the new columns.</a:t>
            </a:r>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39</a:t>
            </a:fld>
            <a:endParaRPr lang="en-US"/>
          </a:p>
        </p:txBody>
      </p:sp>
    </p:spTree>
    <p:extLst>
      <p:ext uri="{BB962C8B-B14F-4D97-AF65-F5344CB8AC3E}">
        <p14:creationId xmlns:p14="http://schemas.microsoft.com/office/powerpoint/2010/main" val="4014270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A636C"/>
                </a:solidFill>
                <a:effectLst/>
                <a:latin typeface="Inter"/>
              </a:rPr>
              <a:t>All rows and all columns from both </a:t>
            </a:r>
            <a:r>
              <a:rPr lang="en-US" dirty="0"/>
              <a:t>x</a:t>
            </a:r>
            <a:r>
              <a:rPr lang="en-US" b="0" i="0" dirty="0">
                <a:solidFill>
                  <a:srgbClr val="4A636C"/>
                </a:solidFill>
                <a:effectLst/>
                <a:latin typeface="Inter"/>
              </a:rPr>
              <a:t> and </a:t>
            </a:r>
            <a:r>
              <a:rPr lang="en-US" dirty="0"/>
              <a:t>y</a:t>
            </a:r>
            <a:r>
              <a:rPr lang="en-US" b="0" i="0" dirty="0">
                <a:solidFill>
                  <a:srgbClr val="4A636C"/>
                </a:solidFill>
                <a:effectLst/>
                <a:latin typeface="Inter"/>
              </a:rPr>
              <a:t>. Where there are not matching values, returns </a:t>
            </a:r>
            <a:r>
              <a:rPr lang="en-US" dirty="0"/>
              <a:t>NA</a:t>
            </a:r>
            <a:r>
              <a:rPr lang="en-US" b="0" i="0" dirty="0">
                <a:solidFill>
                  <a:srgbClr val="4A636C"/>
                </a:solidFill>
                <a:effectLst/>
                <a:latin typeface="Inter"/>
              </a:rPr>
              <a:t> for the one missing.</a:t>
            </a:r>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40</a:t>
            </a:fld>
            <a:endParaRPr lang="en-US"/>
          </a:p>
        </p:txBody>
      </p:sp>
    </p:spTree>
    <p:extLst>
      <p:ext uri="{BB962C8B-B14F-4D97-AF65-F5344CB8AC3E}">
        <p14:creationId xmlns:p14="http://schemas.microsoft.com/office/powerpoint/2010/main" val="1501411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A636C"/>
                </a:solidFill>
                <a:effectLst/>
                <a:latin typeface="Inter"/>
              </a:rPr>
              <a:t>Filtering join, creating a subset - All rows from </a:t>
            </a:r>
            <a:r>
              <a:rPr lang="en-US" dirty="0"/>
              <a:t>x</a:t>
            </a:r>
            <a:r>
              <a:rPr lang="en-US" b="0" i="0" dirty="0">
                <a:solidFill>
                  <a:srgbClr val="4A636C"/>
                </a:solidFill>
                <a:effectLst/>
                <a:latin typeface="Inter"/>
              </a:rPr>
              <a:t> where there are matching values in </a:t>
            </a:r>
            <a:r>
              <a:rPr lang="en-US" dirty="0"/>
              <a:t>y</a:t>
            </a:r>
            <a:r>
              <a:rPr lang="en-US" b="0" i="0" dirty="0">
                <a:solidFill>
                  <a:srgbClr val="4A636C"/>
                </a:solidFill>
                <a:effectLst/>
                <a:latin typeface="Inter"/>
              </a:rPr>
              <a:t>, keeping just columns from </a:t>
            </a:r>
            <a:r>
              <a:rPr lang="en-US" dirty="0"/>
              <a:t>x</a:t>
            </a:r>
            <a:r>
              <a:rPr lang="en-US" b="0" i="0" dirty="0">
                <a:solidFill>
                  <a:srgbClr val="4A636C"/>
                </a:solidFill>
                <a:effectLst/>
                <a:latin typeface="Inter"/>
              </a:rPr>
              <a:t>.</a:t>
            </a:r>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41</a:t>
            </a:fld>
            <a:endParaRPr lang="en-US"/>
          </a:p>
        </p:txBody>
      </p:sp>
    </p:spTree>
    <p:extLst>
      <p:ext uri="{BB962C8B-B14F-4D97-AF65-F5344CB8AC3E}">
        <p14:creationId xmlns:p14="http://schemas.microsoft.com/office/powerpoint/2010/main" val="1991965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A636C"/>
                </a:solidFill>
                <a:effectLst/>
                <a:latin typeface="Inter"/>
              </a:rPr>
              <a:t>All rows from </a:t>
            </a:r>
            <a:r>
              <a:rPr lang="en-US" dirty="0"/>
              <a:t>x</a:t>
            </a:r>
            <a:r>
              <a:rPr lang="en-US" b="0" i="0" dirty="0">
                <a:solidFill>
                  <a:srgbClr val="4A636C"/>
                </a:solidFill>
                <a:effectLst/>
                <a:latin typeface="Inter"/>
              </a:rPr>
              <a:t> where there are not matching values in </a:t>
            </a:r>
            <a:r>
              <a:rPr lang="en-US" dirty="0"/>
              <a:t>y</a:t>
            </a:r>
            <a:r>
              <a:rPr lang="en-US" b="0" i="0" dirty="0">
                <a:solidFill>
                  <a:srgbClr val="4A636C"/>
                </a:solidFill>
                <a:effectLst/>
                <a:latin typeface="Inter"/>
              </a:rPr>
              <a:t>, keeping just columns from </a:t>
            </a:r>
            <a:r>
              <a:rPr lang="en-US" dirty="0"/>
              <a:t>x</a:t>
            </a:r>
            <a:r>
              <a:rPr lang="en-US" b="0" i="0" dirty="0">
                <a:solidFill>
                  <a:srgbClr val="4A636C"/>
                </a:solidFill>
                <a:effectLst/>
                <a:latin typeface="Inter"/>
              </a:rPr>
              <a:t>.</a:t>
            </a:r>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42</a:t>
            </a:fld>
            <a:endParaRPr lang="en-US"/>
          </a:p>
        </p:txBody>
      </p:sp>
    </p:spTree>
    <p:extLst>
      <p:ext uri="{BB962C8B-B14F-4D97-AF65-F5344CB8AC3E}">
        <p14:creationId xmlns:p14="http://schemas.microsoft.com/office/powerpoint/2010/main" val="261862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5</a:t>
            </a:fld>
            <a:endParaRPr lang="en-US"/>
          </a:p>
        </p:txBody>
      </p:sp>
    </p:spTree>
    <p:extLst>
      <p:ext uri="{BB962C8B-B14F-4D97-AF65-F5344CB8AC3E}">
        <p14:creationId xmlns:p14="http://schemas.microsoft.com/office/powerpoint/2010/main" val="1338877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43</a:t>
            </a:fld>
            <a:endParaRPr lang="en-US"/>
          </a:p>
        </p:txBody>
      </p:sp>
    </p:spTree>
    <p:extLst>
      <p:ext uri="{BB962C8B-B14F-4D97-AF65-F5344CB8AC3E}">
        <p14:creationId xmlns:p14="http://schemas.microsoft.com/office/powerpoint/2010/main" val="4162616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44</a:t>
            </a:fld>
            <a:endParaRPr lang="en-US"/>
          </a:p>
        </p:txBody>
      </p:sp>
    </p:spTree>
    <p:extLst>
      <p:ext uri="{BB962C8B-B14F-4D97-AF65-F5344CB8AC3E}">
        <p14:creationId xmlns:p14="http://schemas.microsoft.com/office/powerpoint/2010/main" val="4042960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You can represent the same underlying data in multiple ways. The next two slides show the same data organized in four different ways. Each dataset shows the same values of four variables </a:t>
            </a:r>
            <a:r>
              <a:rPr lang="en-US" b="0" i="1" dirty="0">
                <a:solidFill>
                  <a:srgbClr val="212529"/>
                </a:solidFill>
                <a:effectLst/>
                <a:latin typeface="-apple-system"/>
              </a:rPr>
              <a:t>country</a:t>
            </a:r>
            <a:r>
              <a:rPr lang="en-US" b="0" i="0" dirty="0">
                <a:solidFill>
                  <a:srgbClr val="212529"/>
                </a:solidFill>
                <a:effectLst/>
                <a:latin typeface="-apple-system"/>
              </a:rPr>
              <a:t>, </a:t>
            </a:r>
            <a:r>
              <a:rPr lang="en-US" b="0" i="1" dirty="0">
                <a:solidFill>
                  <a:srgbClr val="212529"/>
                </a:solidFill>
                <a:effectLst/>
                <a:latin typeface="-apple-system"/>
              </a:rPr>
              <a:t>year</a:t>
            </a:r>
            <a:r>
              <a:rPr lang="en-US" b="0" i="0" dirty="0">
                <a:solidFill>
                  <a:srgbClr val="212529"/>
                </a:solidFill>
                <a:effectLst/>
                <a:latin typeface="-apple-system"/>
              </a:rPr>
              <a:t>, </a:t>
            </a:r>
            <a:r>
              <a:rPr lang="en-US" b="0" i="1" dirty="0">
                <a:solidFill>
                  <a:srgbClr val="212529"/>
                </a:solidFill>
                <a:effectLst/>
                <a:latin typeface="-apple-system"/>
              </a:rPr>
              <a:t>population</a:t>
            </a:r>
            <a:r>
              <a:rPr lang="en-US" b="0" i="0" dirty="0">
                <a:solidFill>
                  <a:srgbClr val="212529"/>
                </a:solidFill>
                <a:effectLst/>
                <a:latin typeface="-apple-system"/>
              </a:rPr>
              <a:t>, and </a:t>
            </a:r>
            <a:r>
              <a:rPr lang="en-US" b="0" i="1" dirty="0">
                <a:solidFill>
                  <a:srgbClr val="212529"/>
                </a:solidFill>
                <a:effectLst/>
                <a:latin typeface="-apple-system"/>
              </a:rPr>
              <a:t>cases</a:t>
            </a:r>
            <a:r>
              <a:rPr lang="en-US" b="0" i="0" dirty="0">
                <a:solidFill>
                  <a:srgbClr val="212529"/>
                </a:solidFill>
                <a:effectLst/>
                <a:latin typeface="-apple-system"/>
              </a:rPr>
              <a:t>, but each dataset organizes the values in a different way.</a:t>
            </a:r>
            <a:br>
              <a:rPr lang="en-US" dirty="0"/>
            </a:br>
            <a:br>
              <a:rPr lang="en-US" dirty="0"/>
            </a:br>
            <a:r>
              <a:rPr lang="en-US" dirty="0"/>
              <a:t>Subset of TB dataset to show how data can be shown in a variety of ways.</a:t>
            </a:r>
          </a:p>
        </p:txBody>
      </p:sp>
      <p:sp>
        <p:nvSpPr>
          <p:cNvPr id="4" name="Slide Number Placeholder 3"/>
          <p:cNvSpPr>
            <a:spLocks noGrp="1"/>
          </p:cNvSpPr>
          <p:nvPr>
            <p:ph type="sldNum" sz="quarter" idx="5"/>
          </p:nvPr>
        </p:nvSpPr>
        <p:spPr/>
        <p:txBody>
          <a:bodyPr/>
          <a:lstStyle/>
          <a:p>
            <a:fld id="{DC4C042B-070A-4084-8BD3-CBC1924D5B00}" type="slidenum">
              <a:rPr lang="en-US" smtClean="0"/>
              <a:t>45</a:t>
            </a:fld>
            <a:endParaRPr lang="en-US"/>
          </a:p>
        </p:txBody>
      </p:sp>
    </p:spTree>
    <p:extLst>
      <p:ext uri="{BB962C8B-B14F-4D97-AF65-F5344CB8AC3E}">
        <p14:creationId xmlns:p14="http://schemas.microsoft.com/office/powerpoint/2010/main" val="3356879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Subset of TB dataset to show how data can be shown in a variety of ways.</a:t>
            </a:r>
          </a:p>
        </p:txBody>
      </p:sp>
      <p:sp>
        <p:nvSpPr>
          <p:cNvPr id="4" name="Slide Number Placeholder 3"/>
          <p:cNvSpPr>
            <a:spLocks noGrp="1"/>
          </p:cNvSpPr>
          <p:nvPr>
            <p:ph type="sldNum" sz="quarter" idx="5"/>
          </p:nvPr>
        </p:nvSpPr>
        <p:spPr/>
        <p:txBody>
          <a:bodyPr/>
          <a:lstStyle/>
          <a:p>
            <a:fld id="{DC4C042B-070A-4084-8BD3-CBC1924D5B00}" type="slidenum">
              <a:rPr lang="en-US" smtClean="0"/>
              <a:t>46</a:t>
            </a:fld>
            <a:endParaRPr lang="en-US"/>
          </a:p>
        </p:txBody>
      </p:sp>
    </p:spTree>
    <p:extLst>
      <p:ext uri="{BB962C8B-B14F-4D97-AF65-F5344CB8AC3E}">
        <p14:creationId xmlns:p14="http://schemas.microsoft.com/office/powerpoint/2010/main" val="3872134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47</a:t>
            </a:fld>
            <a:endParaRPr lang="en-US"/>
          </a:p>
        </p:txBody>
      </p:sp>
    </p:spTree>
    <p:extLst>
      <p:ext uri="{BB962C8B-B14F-4D97-AF65-F5344CB8AC3E}">
        <p14:creationId xmlns:p14="http://schemas.microsoft.com/office/powerpoint/2010/main" val="2944544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48</a:t>
            </a:fld>
            <a:endParaRPr lang="en-US"/>
          </a:p>
        </p:txBody>
      </p:sp>
    </p:spTree>
    <p:extLst>
      <p:ext uri="{BB962C8B-B14F-4D97-AF65-F5344CB8AC3E}">
        <p14:creationId xmlns:p14="http://schemas.microsoft.com/office/powerpoint/2010/main" val="2614185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50</a:t>
            </a:fld>
            <a:endParaRPr lang="en-US"/>
          </a:p>
        </p:txBody>
      </p:sp>
    </p:spTree>
    <p:extLst>
      <p:ext uri="{BB962C8B-B14F-4D97-AF65-F5344CB8AC3E}">
        <p14:creationId xmlns:p14="http://schemas.microsoft.com/office/powerpoint/2010/main" val="14515303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Wide is generally not “tidy”. Here the column names are values. Wide is easy to read as summary tables in reports, but not great for coding with. </a:t>
            </a:r>
          </a:p>
          <a:p>
            <a:r>
              <a:rPr lang="en-US" dirty="0"/>
              <a:t>From wide to long – Specify which column names will now be values. </a:t>
            </a:r>
            <a:r>
              <a:rPr lang="en-US" dirty="0" err="1"/>
              <a:t>Specifcy</a:t>
            </a:r>
            <a:r>
              <a:rPr lang="en-US" dirty="0"/>
              <a:t> what the values will now be called, </a:t>
            </a:r>
            <a:r>
              <a:rPr lang="en-US" dirty="0" err="1"/>
              <a:t>values_to</a:t>
            </a:r>
            <a:r>
              <a:rPr lang="en-US" dirty="0"/>
              <a:t> =“</a:t>
            </a:r>
            <a:r>
              <a:rPr lang="en-US" dirty="0" err="1"/>
              <a:t>val</a:t>
            </a:r>
            <a:r>
              <a:rPr lang="en-US" dirty="0"/>
              <a:t>” , specify what the column will now be </a:t>
            </a:r>
            <a:r>
              <a:rPr lang="en-US" dirty="0" err="1"/>
              <a:t>names_to</a:t>
            </a:r>
            <a:r>
              <a:rPr lang="en-US" dirty="0"/>
              <a:t> “key”.</a:t>
            </a:r>
          </a:p>
          <a:p>
            <a:r>
              <a:rPr lang="en-US" dirty="0"/>
              <a:t>From long to wide – where will the column names come from, here its “key”, values will come from “</a:t>
            </a:r>
            <a:r>
              <a:rPr lang="en-US" dirty="0" err="1"/>
              <a:t>val</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51</a:t>
            </a:fld>
            <a:endParaRPr lang="en-US"/>
          </a:p>
        </p:txBody>
      </p:sp>
    </p:spTree>
    <p:extLst>
      <p:ext uri="{BB962C8B-B14F-4D97-AF65-F5344CB8AC3E}">
        <p14:creationId xmlns:p14="http://schemas.microsoft.com/office/powerpoint/2010/main" val="3362960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C2BAF-7A0B-47A2-A260-2C836477AD04}" type="slidenum">
              <a:rPr lang="en-US" smtClean="0"/>
              <a:t>54</a:t>
            </a:fld>
            <a:endParaRPr lang="en-US"/>
          </a:p>
        </p:txBody>
      </p:sp>
    </p:spTree>
    <p:extLst>
      <p:ext uri="{BB962C8B-B14F-4D97-AF65-F5344CB8AC3E}">
        <p14:creationId xmlns:p14="http://schemas.microsoft.com/office/powerpoint/2010/main" val="3764292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56</a:t>
            </a:fld>
            <a:endParaRPr lang="en-US"/>
          </a:p>
        </p:txBody>
      </p:sp>
    </p:spTree>
    <p:extLst>
      <p:ext uri="{BB962C8B-B14F-4D97-AF65-F5344CB8AC3E}">
        <p14:creationId xmlns:p14="http://schemas.microsoft.com/office/powerpoint/2010/main" val="2353397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6</a:t>
            </a:fld>
            <a:endParaRPr lang="en-US"/>
          </a:p>
        </p:txBody>
      </p:sp>
    </p:spTree>
    <p:extLst>
      <p:ext uri="{BB962C8B-B14F-4D97-AF65-F5344CB8AC3E}">
        <p14:creationId xmlns:p14="http://schemas.microsoft.com/office/powerpoint/2010/main" val="3810868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where we have the course folder saved, we all share the same “relative path” with respect to the course folder. </a:t>
            </a:r>
          </a:p>
        </p:txBody>
      </p:sp>
      <p:sp>
        <p:nvSpPr>
          <p:cNvPr id="4" name="Slide Number Placeholder 3"/>
          <p:cNvSpPr>
            <a:spLocks noGrp="1"/>
          </p:cNvSpPr>
          <p:nvPr>
            <p:ph type="sldNum" sz="quarter" idx="5"/>
          </p:nvPr>
        </p:nvSpPr>
        <p:spPr/>
        <p:txBody>
          <a:bodyPr/>
          <a:lstStyle/>
          <a:p>
            <a:fld id="{DC4C042B-070A-4084-8BD3-CBC1924D5B00}" type="slidenum">
              <a:rPr lang="en-US" smtClean="0"/>
              <a:t>57</a:t>
            </a:fld>
            <a:endParaRPr lang="en-US"/>
          </a:p>
        </p:txBody>
      </p:sp>
    </p:spTree>
    <p:extLst>
      <p:ext uri="{BB962C8B-B14F-4D97-AF65-F5344CB8AC3E}">
        <p14:creationId xmlns:p14="http://schemas.microsoft.com/office/powerpoint/2010/main" val="777740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Minimize editing – One master file that all work is done from. Not several versions of the same data. </a:t>
            </a:r>
            <a:br>
              <a:rPr lang="en-US" dirty="0"/>
            </a:br>
            <a:r>
              <a:rPr lang="en-US" dirty="0"/>
              <a:t> </a:t>
            </a:r>
          </a:p>
        </p:txBody>
      </p:sp>
      <p:sp>
        <p:nvSpPr>
          <p:cNvPr id="4" name="Slide Number Placeholder 3"/>
          <p:cNvSpPr>
            <a:spLocks noGrp="1"/>
          </p:cNvSpPr>
          <p:nvPr>
            <p:ph type="sldNum" sz="quarter" idx="5"/>
          </p:nvPr>
        </p:nvSpPr>
        <p:spPr/>
        <p:txBody>
          <a:bodyPr/>
          <a:lstStyle/>
          <a:p>
            <a:fld id="{996C2BAF-7A0B-47A2-A260-2C836477AD04}" type="slidenum">
              <a:rPr lang="en-US" smtClean="0"/>
              <a:t>59</a:t>
            </a:fld>
            <a:endParaRPr lang="en-US"/>
          </a:p>
        </p:txBody>
      </p:sp>
    </p:spTree>
    <p:extLst>
      <p:ext uri="{BB962C8B-B14F-4D97-AF65-F5344CB8AC3E}">
        <p14:creationId xmlns:p14="http://schemas.microsoft.com/office/powerpoint/2010/main" val="38603435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 Special Characters, inconsistent NA, 0s, Missing data etc. </a:t>
            </a:r>
            <a:br>
              <a:rPr lang="en-US" dirty="0"/>
            </a:br>
            <a:r>
              <a:rPr lang="en-US" dirty="0"/>
              <a:t>Meta data. Which column do they get assumed to be? </a:t>
            </a:r>
            <a:br>
              <a:rPr lang="en-US" dirty="0"/>
            </a:br>
            <a:r>
              <a:rPr lang="en-US" dirty="0"/>
              <a:t>Not tidy. </a:t>
            </a:r>
            <a:br>
              <a:rPr lang="en-US" dirty="0"/>
            </a:br>
            <a:r>
              <a:rPr lang="en-US" dirty="0"/>
              <a:t>Not starting in cell A1. R will read two blank cells to begin with and unsure what the headers are. </a:t>
            </a:r>
          </a:p>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60</a:t>
            </a:fld>
            <a:endParaRPr lang="en-US"/>
          </a:p>
        </p:txBody>
      </p:sp>
    </p:spTree>
    <p:extLst>
      <p:ext uri="{BB962C8B-B14F-4D97-AF65-F5344CB8AC3E}">
        <p14:creationId xmlns:p14="http://schemas.microsoft.com/office/powerpoint/2010/main" val="1397315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at A1, column names, NAs for missing, and 0s instead of blanks. </a:t>
            </a:r>
          </a:p>
        </p:txBody>
      </p:sp>
      <p:sp>
        <p:nvSpPr>
          <p:cNvPr id="4" name="Slide Number Placeholder 3"/>
          <p:cNvSpPr>
            <a:spLocks noGrp="1"/>
          </p:cNvSpPr>
          <p:nvPr>
            <p:ph type="sldNum" sz="quarter" idx="5"/>
          </p:nvPr>
        </p:nvSpPr>
        <p:spPr/>
        <p:txBody>
          <a:bodyPr/>
          <a:lstStyle/>
          <a:p>
            <a:fld id="{DC4C042B-070A-4084-8BD3-CBC1924D5B00}" type="slidenum">
              <a:rPr lang="en-US" smtClean="0"/>
              <a:t>61</a:t>
            </a:fld>
            <a:endParaRPr lang="en-US"/>
          </a:p>
        </p:txBody>
      </p:sp>
    </p:spTree>
    <p:extLst>
      <p:ext uri="{BB962C8B-B14F-4D97-AF65-F5344CB8AC3E}">
        <p14:creationId xmlns:p14="http://schemas.microsoft.com/office/powerpoint/2010/main" val="4102037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wanted to calculate min, max, standard deviations?</a:t>
            </a:r>
            <a:br>
              <a:rPr lang="en-US" dirty="0"/>
            </a:br>
            <a:br>
              <a:rPr lang="en-US" dirty="0"/>
            </a:br>
            <a:r>
              <a:rPr lang="en-US" dirty="0"/>
              <a:t>Tabled, easy to read from in publications. Not easy to work with in R. </a:t>
            </a:r>
          </a:p>
        </p:txBody>
      </p:sp>
      <p:sp>
        <p:nvSpPr>
          <p:cNvPr id="4" name="Slide Number Placeholder 3"/>
          <p:cNvSpPr>
            <a:spLocks noGrp="1"/>
          </p:cNvSpPr>
          <p:nvPr>
            <p:ph type="sldNum" sz="quarter" idx="5"/>
          </p:nvPr>
        </p:nvSpPr>
        <p:spPr/>
        <p:txBody>
          <a:bodyPr/>
          <a:lstStyle/>
          <a:p>
            <a:fld id="{DC4C042B-070A-4084-8BD3-CBC1924D5B00}" type="slidenum">
              <a:rPr lang="en-US" smtClean="0"/>
              <a:t>62</a:t>
            </a:fld>
            <a:endParaRPr lang="en-US"/>
          </a:p>
        </p:txBody>
      </p:sp>
    </p:spTree>
    <p:extLst>
      <p:ext uri="{BB962C8B-B14F-4D97-AF65-F5344CB8AC3E}">
        <p14:creationId xmlns:p14="http://schemas.microsoft.com/office/powerpoint/2010/main" val="29316575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 or join</a:t>
            </a:r>
          </a:p>
        </p:txBody>
      </p:sp>
      <p:sp>
        <p:nvSpPr>
          <p:cNvPr id="4" name="Slide Number Placeholder 3"/>
          <p:cNvSpPr>
            <a:spLocks noGrp="1"/>
          </p:cNvSpPr>
          <p:nvPr>
            <p:ph type="sldNum" sz="quarter" idx="5"/>
          </p:nvPr>
        </p:nvSpPr>
        <p:spPr/>
        <p:txBody>
          <a:bodyPr/>
          <a:lstStyle/>
          <a:p>
            <a:fld id="{DC4C042B-070A-4084-8BD3-CBC1924D5B00}" type="slidenum">
              <a:rPr lang="en-US" smtClean="0"/>
              <a:t>64</a:t>
            </a:fld>
            <a:endParaRPr lang="en-US"/>
          </a:p>
        </p:txBody>
      </p:sp>
    </p:spTree>
    <p:extLst>
      <p:ext uri="{BB962C8B-B14F-4D97-AF65-F5344CB8AC3E}">
        <p14:creationId xmlns:p14="http://schemas.microsoft.com/office/powerpoint/2010/main" val="109313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getting your data in, you will need to make sure that it is “machine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R and the </a:t>
            </a:r>
            <a:r>
              <a:rPr lang="en-US" dirty="0" err="1"/>
              <a:t>tidyverse</a:t>
            </a:r>
            <a:r>
              <a:rPr lang="en-US" dirty="0"/>
              <a:t> will make you better with your data. While Excel is great for many things, especially quickness, it allows for bad habits. For example, it will let you combine different types of data into the same column (a column for “Length” can include 100, TRUE, “No sample here”; this is a massive data issue).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65</a:t>
            </a:fld>
            <a:endParaRPr lang="en-US"/>
          </a:p>
        </p:txBody>
      </p:sp>
    </p:spTree>
    <p:extLst>
      <p:ext uri="{BB962C8B-B14F-4D97-AF65-F5344CB8AC3E}">
        <p14:creationId xmlns:p14="http://schemas.microsoft.com/office/powerpoint/2010/main" val="22654436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flat version of excel. Lacks formatting, highlights, colors, formulas. Universal format.</a:t>
            </a:r>
            <a:br>
              <a:rPr lang="en-US" dirty="0"/>
            </a:br>
            <a:r>
              <a:rPr lang="en-US" dirty="0"/>
              <a:t> </a:t>
            </a:r>
          </a:p>
        </p:txBody>
      </p:sp>
      <p:sp>
        <p:nvSpPr>
          <p:cNvPr id="4" name="Slide Number Placeholder 3"/>
          <p:cNvSpPr>
            <a:spLocks noGrp="1"/>
          </p:cNvSpPr>
          <p:nvPr>
            <p:ph type="sldNum" sz="quarter" idx="5"/>
          </p:nvPr>
        </p:nvSpPr>
        <p:spPr/>
        <p:txBody>
          <a:bodyPr/>
          <a:lstStyle/>
          <a:p>
            <a:fld id="{996C2BAF-7A0B-47A2-A260-2C836477AD04}" type="slidenum">
              <a:rPr lang="en-US" smtClean="0"/>
              <a:t>68</a:t>
            </a:fld>
            <a:endParaRPr lang="en-US"/>
          </a:p>
        </p:txBody>
      </p:sp>
    </p:spTree>
    <p:extLst>
      <p:ext uri="{BB962C8B-B14F-4D97-AF65-F5344CB8AC3E}">
        <p14:creationId xmlns:p14="http://schemas.microsoft.com/office/powerpoint/2010/main" val="2057536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slash or double backslash</a:t>
            </a:r>
          </a:p>
          <a:p>
            <a:r>
              <a:rPr lang="en-US" dirty="0"/>
              <a:t>Different on Mac. </a:t>
            </a:r>
            <a:br>
              <a:rPr lang="en-US" dirty="0"/>
            </a:br>
            <a:r>
              <a:rPr lang="en-US" dirty="0"/>
              <a:t>Folder locations given by Windows. </a:t>
            </a:r>
          </a:p>
        </p:txBody>
      </p:sp>
      <p:sp>
        <p:nvSpPr>
          <p:cNvPr id="4" name="Slide Number Placeholder 3"/>
          <p:cNvSpPr>
            <a:spLocks noGrp="1"/>
          </p:cNvSpPr>
          <p:nvPr>
            <p:ph type="sldNum" sz="quarter" idx="5"/>
          </p:nvPr>
        </p:nvSpPr>
        <p:spPr/>
        <p:txBody>
          <a:bodyPr/>
          <a:lstStyle/>
          <a:p>
            <a:fld id="{DC4C042B-070A-4084-8BD3-CBC1924D5B00}" type="slidenum">
              <a:rPr lang="en-US" smtClean="0"/>
              <a:t>69</a:t>
            </a:fld>
            <a:endParaRPr lang="en-US"/>
          </a:p>
        </p:txBody>
      </p:sp>
    </p:spTree>
    <p:extLst>
      <p:ext uri="{BB962C8B-B14F-4D97-AF65-F5344CB8AC3E}">
        <p14:creationId xmlns:p14="http://schemas.microsoft.com/office/powerpoint/2010/main" val="31880528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anyone tell me why this would be a bad idea?</a:t>
            </a:r>
          </a:p>
        </p:txBody>
      </p:sp>
      <p:sp>
        <p:nvSpPr>
          <p:cNvPr id="4" name="Slide Number Placeholder 3"/>
          <p:cNvSpPr>
            <a:spLocks noGrp="1"/>
          </p:cNvSpPr>
          <p:nvPr>
            <p:ph type="sldNum" sz="quarter" idx="5"/>
          </p:nvPr>
        </p:nvSpPr>
        <p:spPr/>
        <p:txBody>
          <a:bodyPr/>
          <a:lstStyle/>
          <a:p>
            <a:fld id="{996C2BAF-7A0B-47A2-A260-2C836477AD04}" type="slidenum">
              <a:rPr lang="en-US" smtClean="0"/>
              <a:t>70</a:t>
            </a:fld>
            <a:endParaRPr lang="en-US"/>
          </a:p>
        </p:txBody>
      </p:sp>
    </p:spTree>
    <p:extLst>
      <p:ext uri="{BB962C8B-B14F-4D97-AF65-F5344CB8AC3E}">
        <p14:creationId xmlns:p14="http://schemas.microsoft.com/office/powerpoint/2010/main" val="868008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code to read more naturally as a sentence. </a:t>
            </a:r>
          </a:p>
          <a:p>
            <a:endParaRPr lang="en-US" dirty="0"/>
          </a:p>
          <a:p>
            <a:endParaRPr lang="en-US" dirty="0"/>
          </a:p>
          <a:p>
            <a:r>
              <a:rPr lang="en-US" dirty="0"/>
              <a:t>The name </a:t>
            </a:r>
            <a:r>
              <a:rPr lang="en-US" b="1" dirty="0" err="1"/>
              <a:t>magrittr</a:t>
            </a:r>
            <a:r>
              <a:rPr lang="en-US" dirty="0"/>
              <a:t> is a playful reference to </a:t>
            </a:r>
            <a:r>
              <a:rPr lang="en-US" b="1" dirty="0"/>
              <a:t>René Magritte</a:t>
            </a:r>
            <a:r>
              <a:rPr lang="en-US" dirty="0"/>
              <a:t>, the Belgian surrealist artist — best known for his painting </a:t>
            </a:r>
            <a:r>
              <a:rPr lang="en-US" i="1" dirty="0"/>
              <a:t>“The Treachery of Images”</a:t>
            </a:r>
            <a:r>
              <a:rPr lang="en-US" dirty="0"/>
              <a:t>, which features a pipe and the caption:</a:t>
            </a:r>
          </a:p>
          <a:p>
            <a:r>
              <a:rPr lang="en-US" b="1" dirty="0"/>
              <a:t>"Ceci </a:t>
            </a:r>
            <a:r>
              <a:rPr lang="en-US" b="1" dirty="0" err="1"/>
              <a:t>n’est</a:t>
            </a:r>
            <a:r>
              <a:rPr lang="en-US" b="1" dirty="0"/>
              <a:t> pas </a:t>
            </a:r>
            <a:r>
              <a:rPr lang="en-US" b="1" dirty="0" err="1"/>
              <a:t>une</a:t>
            </a:r>
            <a:r>
              <a:rPr lang="en-US" b="1" dirty="0"/>
              <a:t> pipe"</a:t>
            </a:r>
            <a:br>
              <a:rPr lang="en-US" dirty="0"/>
            </a:br>
            <a:r>
              <a:rPr lang="en-US" i="1" dirty="0"/>
              <a:t>("This is not a pipe")</a:t>
            </a:r>
            <a:endParaRPr lang="en-US" dirty="0"/>
          </a:p>
          <a:p>
            <a:r>
              <a:rPr lang="en-US" dirty="0"/>
              <a:t>This painting famously reminds viewers that the </a:t>
            </a:r>
            <a:r>
              <a:rPr lang="en-US" b="1" dirty="0"/>
              <a:t>image of a pipe is not the same as a real pipe</a:t>
            </a:r>
            <a:r>
              <a:rPr lang="en-US" dirty="0"/>
              <a:t>.</a:t>
            </a:r>
          </a:p>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7</a:t>
            </a:fld>
            <a:endParaRPr lang="en-US"/>
          </a:p>
        </p:txBody>
      </p:sp>
    </p:spTree>
    <p:extLst>
      <p:ext uri="{BB962C8B-B14F-4D97-AF65-F5344CB8AC3E}">
        <p14:creationId xmlns:p14="http://schemas.microsoft.com/office/powerpoint/2010/main" val="32820338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that’s it! We had an entire section just  around one single function! </a:t>
            </a:r>
          </a:p>
        </p:txBody>
      </p:sp>
      <p:sp>
        <p:nvSpPr>
          <p:cNvPr id="4" name="Slide Number Placeholder 3"/>
          <p:cNvSpPr>
            <a:spLocks noGrp="1"/>
          </p:cNvSpPr>
          <p:nvPr>
            <p:ph type="sldNum" sz="quarter" idx="5"/>
          </p:nvPr>
        </p:nvSpPr>
        <p:spPr/>
        <p:txBody>
          <a:bodyPr/>
          <a:lstStyle/>
          <a:p>
            <a:fld id="{996C2BAF-7A0B-47A2-A260-2C836477AD04}" type="slidenum">
              <a:rPr lang="en-US" smtClean="0"/>
              <a:t>73</a:t>
            </a:fld>
            <a:endParaRPr lang="en-US"/>
          </a:p>
        </p:txBody>
      </p:sp>
    </p:spTree>
    <p:extLst>
      <p:ext uri="{BB962C8B-B14F-4D97-AF65-F5344CB8AC3E}">
        <p14:creationId xmlns:p14="http://schemas.microsoft.com/office/powerpoint/2010/main" val="11312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74</a:t>
            </a:fld>
            <a:endParaRPr lang="en-US"/>
          </a:p>
        </p:txBody>
      </p:sp>
    </p:spTree>
    <p:extLst>
      <p:ext uri="{BB962C8B-B14F-4D97-AF65-F5344CB8AC3E}">
        <p14:creationId xmlns:p14="http://schemas.microsoft.com/office/powerpoint/2010/main" val="38812406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“data types in column G. Will read the entire column as a character instead of numeric. </a:t>
            </a:r>
          </a:p>
        </p:txBody>
      </p:sp>
      <p:sp>
        <p:nvSpPr>
          <p:cNvPr id="4" name="Slide Number Placeholder 3"/>
          <p:cNvSpPr>
            <a:spLocks noGrp="1"/>
          </p:cNvSpPr>
          <p:nvPr>
            <p:ph type="sldNum" sz="quarter" idx="5"/>
          </p:nvPr>
        </p:nvSpPr>
        <p:spPr/>
        <p:txBody>
          <a:bodyPr/>
          <a:lstStyle/>
          <a:p>
            <a:fld id="{DC4C042B-070A-4084-8BD3-CBC1924D5B00}" type="slidenum">
              <a:rPr lang="en-US" smtClean="0"/>
              <a:t>75</a:t>
            </a:fld>
            <a:endParaRPr lang="en-US"/>
          </a:p>
        </p:txBody>
      </p:sp>
    </p:spTree>
    <p:extLst>
      <p:ext uri="{BB962C8B-B14F-4D97-AF65-F5344CB8AC3E}">
        <p14:creationId xmlns:p14="http://schemas.microsoft.com/office/powerpoint/2010/main" val="4318304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Glimpse() also works to view data</a:t>
            </a:r>
          </a:p>
        </p:txBody>
      </p:sp>
      <p:sp>
        <p:nvSpPr>
          <p:cNvPr id="4" name="Slide Number Placeholder 3"/>
          <p:cNvSpPr>
            <a:spLocks noGrp="1"/>
          </p:cNvSpPr>
          <p:nvPr>
            <p:ph type="sldNum" sz="quarter" idx="5"/>
          </p:nvPr>
        </p:nvSpPr>
        <p:spPr/>
        <p:txBody>
          <a:bodyPr/>
          <a:lstStyle/>
          <a:p>
            <a:fld id="{DC4C042B-070A-4084-8BD3-CBC1924D5B00}" type="slidenum">
              <a:rPr lang="en-US" smtClean="0"/>
              <a:t>76</a:t>
            </a:fld>
            <a:endParaRPr lang="en-US"/>
          </a:p>
        </p:txBody>
      </p:sp>
    </p:spTree>
    <p:extLst>
      <p:ext uri="{BB962C8B-B14F-4D97-AF65-F5344CB8AC3E}">
        <p14:creationId xmlns:p14="http://schemas.microsoft.com/office/powerpoint/2010/main" val="4030702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77</a:t>
            </a:fld>
            <a:endParaRPr lang="en-US"/>
          </a:p>
        </p:txBody>
      </p:sp>
    </p:spTree>
    <p:extLst>
      <p:ext uri="{BB962C8B-B14F-4D97-AF65-F5344CB8AC3E}">
        <p14:creationId xmlns:p14="http://schemas.microsoft.com/office/powerpoint/2010/main" val="25436128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and B function name spelled incorrectly</a:t>
            </a:r>
          </a:p>
          <a:p>
            <a:r>
              <a:rPr lang="en-US" dirty="0"/>
              <a:t>D forward slash instead of backslash. </a:t>
            </a:r>
            <a:br>
              <a:rPr lang="en-US" dirty="0"/>
            </a:br>
            <a:r>
              <a:rPr lang="en-US" dirty="0"/>
              <a:t>Either one forward slashes or two backslashes</a:t>
            </a:r>
          </a:p>
        </p:txBody>
      </p:sp>
      <p:sp>
        <p:nvSpPr>
          <p:cNvPr id="4" name="Slide Number Placeholder 3"/>
          <p:cNvSpPr>
            <a:spLocks noGrp="1"/>
          </p:cNvSpPr>
          <p:nvPr>
            <p:ph type="sldNum" sz="quarter" idx="5"/>
          </p:nvPr>
        </p:nvSpPr>
        <p:spPr/>
        <p:txBody>
          <a:bodyPr/>
          <a:lstStyle/>
          <a:p>
            <a:fld id="{DC4C042B-070A-4084-8BD3-CBC1924D5B00}" type="slidenum">
              <a:rPr lang="en-US" smtClean="0"/>
              <a:t>79</a:t>
            </a:fld>
            <a:endParaRPr lang="en-US"/>
          </a:p>
        </p:txBody>
      </p:sp>
    </p:spTree>
    <p:extLst>
      <p:ext uri="{BB962C8B-B14F-4D97-AF65-F5344CB8AC3E}">
        <p14:creationId xmlns:p14="http://schemas.microsoft.com/office/powerpoint/2010/main" val="9827657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Rstudio</a:t>
            </a:r>
            <a:r>
              <a:rPr lang="en-US" dirty="0"/>
              <a:t> will help flag some of these errors. </a:t>
            </a:r>
          </a:p>
        </p:txBody>
      </p:sp>
      <p:sp>
        <p:nvSpPr>
          <p:cNvPr id="4" name="Slide Number Placeholder 3"/>
          <p:cNvSpPr>
            <a:spLocks noGrp="1"/>
          </p:cNvSpPr>
          <p:nvPr>
            <p:ph type="sldNum" sz="quarter" idx="5"/>
          </p:nvPr>
        </p:nvSpPr>
        <p:spPr/>
        <p:txBody>
          <a:bodyPr/>
          <a:lstStyle/>
          <a:p>
            <a:fld id="{DC4C042B-070A-4084-8BD3-CBC1924D5B00}" type="slidenum">
              <a:rPr lang="en-US" smtClean="0"/>
              <a:t>82</a:t>
            </a:fld>
            <a:endParaRPr lang="en-US"/>
          </a:p>
        </p:txBody>
      </p:sp>
    </p:spTree>
    <p:extLst>
      <p:ext uri="{BB962C8B-B14F-4D97-AF65-F5344CB8AC3E}">
        <p14:creationId xmlns:p14="http://schemas.microsoft.com/office/powerpoint/2010/main" val="4996709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comma between c() and digits,</a:t>
            </a:r>
          </a:p>
          <a:p>
            <a:r>
              <a:rPr lang="en-US" dirty="0"/>
              <a:t>Missing comma after number</a:t>
            </a:r>
          </a:p>
          <a:p>
            <a:endParaRPr lang="en-US" dirty="0"/>
          </a:p>
          <a:p>
            <a:r>
              <a:rPr lang="en-US" dirty="0" err="1"/>
              <a:t>Mispelled</a:t>
            </a:r>
            <a:r>
              <a:rPr lang="en-US" dirty="0"/>
              <a:t> function name, maybe package isn’t loaded yet</a:t>
            </a:r>
          </a:p>
          <a:p>
            <a:endParaRPr lang="en-US" dirty="0"/>
          </a:p>
          <a:p>
            <a:r>
              <a:rPr lang="en-US" dirty="0" err="1"/>
              <a:t>Mispelled</a:t>
            </a:r>
            <a:r>
              <a:rPr lang="en-US" dirty="0"/>
              <a:t> file name, not in the correct directory. </a:t>
            </a:r>
          </a:p>
        </p:txBody>
      </p:sp>
      <p:sp>
        <p:nvSpPr>
          <p:cNvPr id="4" name="Slide Number Placeholder 3"/>
          <p:cNvSpPr>
            <a:spLocks noGrp="1"/>
          </p:cNvSpPr>
          <p:nvPr>
            <p:ph type="sldNum" sz="quarter" idx="5"/>
          </p:nvPr>
        </p:nvSpPr>
        <p:spPr/>
        <p:txBody>
          <a:bodyPr/>
          <a:lstStyle/>
          <a:p>
            <a:fld id="{DC4C042B-070A-4084-8BD3-CBC1924D5B00}" type="slidenum">
              <a:rPr lang="en-US" smtClean="0"/>
              <a:t>83</a:t>
            </a:fld>
            <a:endParaRPr lang="en-US"/>
          </a:p>
        </p:txBody>
      </p:sp>
    </p:spTree>
    <p:extLst>
      <p:ext uri="{BB962C8B-B14F-4D97-AF65-F5344CB8AC3E}">
        <p14:creationId xmlns:p14="http://schemas.microsoft.com/office/powerpoint/2010/main" val="1729765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 paste into google! </a:t>
            </a:r>
          </a:p>
        </p:txBody>
      </p:sp>
      <p:sp>
        <p:nvSpPr>
          <p:cNvPr id="4" name="Slide Number Placeholder 3"/>
          <p:cNvSpPr>
            <a:spLocks noGrp="1"/>
          </p:cNvSpPr>
          <p:nvPr>
            <p:ph type="sldNum" sz="quarter" idx="5"/>
          </p:nvPr>
        </p:nvSpPr>
        <p:spPr/>
        <p:txBody>
          <a:bodyPr/>
          <a:lstStyle/>
          <a:p>
            <a:fld id="{DC4C042B-070A-4084-8BD3-CBC1924D5B00}" type="slidenum">
              <a:rPr lang="en-US" smtClean="0"/>
              <a:t>84</a:t>
            </a:fld>
            <a:endParaRPr lang="en-US"/>
          </a:p>
        </p:txBody>
      </p:sp>
    </p:spTree>
    <p:extLst>
      <p:ext uri="{BB962C8B-B14F-4D97-AF65-F5344CB8AC3E}">
        <p14:creationId xmlns:p14="http://schemas.microsoft.com/office/powerpoint/2010/main" val="29434901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86</a:t>
            </a:fld>
            <a:endParaRPr lang="en-US"/>
          </a:p>
        </p:txBody>
      </p:sp>
    </p:spTree>
    <p:extLst>
      <p:ext uri="{BB962C8B-B14F-4D97-AF65-F5344CB8AC3E}">
        <p14:creationId xmlns:p14="http://schemas.microsoft.com/office/powerpoint/2010/main" val="4015647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 be confused with the + sign we used in </a:t>
            </a:r>
            <a:r>
              <a:rPr lang="en-US" dirty="0" err="1"/>
              <a:t>ggplot</a:t>
            </a:r>
            <a:r>
              <a:rPr lang="en-US" dirty="0"/>
              <a:t>(). </a:t>
            </a:r>
            <a:br>
              <a:rPr lang="en-US" dirty="0"/>
            </a:br>
            <a:br>
              <a:rPr lang="en-US" dirty="0"/>
            </a:br>
            <a:r>
              <a:rPr lang="en-US" dirty="0"/>
              <a:t>In </a:t>
            </a:r>
            <a:r>
              <a:rPr lang="en-US" dirty="0" err="1"/>
              <a:t>ggplot</a:t>
            </a:r>
            <a:r>
              <a:rPr lang="en-US" dirty="0"/>
              <a:t> the + sign is adding layers. </a:t>
            </a:r>
            <a:br>
              <a:rPr lang="en-US" dirty="0"/>
            </a:br>
            <a:r>
              <a:rPr lang="en-US" dirty="0"/>
              <a:t>The pipe is directional and moves the object from the left to the first argument in the function to the right. </a:t>
            </a:r>
          </a:p>
        </p:txBody>
      </p:sp>
      <p:sp>
        <p:nvSpPr>
          <p:cNvPr id="4" name="Slide Number Placeholder 3"/>
          <p:cNvSpPr>
            <a:spLocks noGrp="1"/>
          </p:cNvSpPr>
          <p:nvPr>
            <p:ph type="sldNum" sz="quarter" idx="5"/>
          </p:nvPr>
        </p:nvSpPr>
        <p:spPr/>
        <p:txBody>
          <a:bodyPr/>
          <a:lstStyle/>
          <a:p>
            <a:fld id="{DC4C042B-070A-4084-8BD3-CBC1924D5B00}" type="slidenum">
              <a:rPr lang="en-US" smtClean="0"/>
              <a:t>8</a:t>
            </a:fld>
            <a:endParaRPr lang="en-US"/>
          </a:p>
        </p:txBody>
      </p:sp>
    </p:spTree>
    <p:extLst>
      <p:ext uri="{BB962C8B-B14F-4D97-AF65-F5344CB8AC3E}">
        <p14:creationId xmlns:p14="http://schemas.microsoft.com/office/powerpoint/2010/main" val="16966164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memorize this list! Instead use it as a reference to come back to.</a:t>
            </a:r>
          </a:p>
          <a:p>
            <a:r>
              <a:rPr lang="en-US" dirty="0"/>
              <a:t>These are somewhat organized from the error messages that you’ll see today to those that are a little more obscure</a:t>
            </a:r>
          </a:p>
        </p:txBody>
      </p:sp>
      <p:sp>
        <p:nvSpPr>
          <p:cNvPr id="4" name="Slide Number Placeholder 3"/>
          <p:cNvSpPr>
            <a:spLocks noGrp="1"/>
          </p:cNvSpPr>
          <p:nvPr>
            <p:ph type="sldNum" sz="quarter" idx="5"/>
          </p:nvPr>
        </p:nvSpPr>
        <p:spPr/>
        <p:txBody>
          <a:bodyPr/>
          <a:lstStyle/>
          <a:p>
            <a:fld id="{AD86E2D3-8F12-4CB7-B6F3-018CFC08298B}" type="slidenum">
              <a:rPr lang="en-US" smtClean="0"/>
              <a:t>88</a:t>
            </a:fld>
            <a:endParaRPr lang="en-US"/>
          </a:p>
        </p:txBody>
      </p:sp>
    </p:spTree>
    <p:extLst>
      <p:ext uri="{BB962C8B-B14F-4D97-AF65-F5344CB8AC3E}">
        <p14:creationId xmlns:p14="http://schemas.microsoft.com/office/powerpoint/2010/main" val="23968152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getting your data in, you will need to make sure that it is “machine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R and the </a:t>
            </a:r>
            <a:r>
              <a:rPr lang="en-US" dirty="0" err="1"/>
              <a:t>tidyverse</a:t>
            </a:r>
            <a:r>
              <a:rPr lang="en-US" dirty="0"/>
              <a:t> will make you better with your data. While Excel is great for many things, especially quickness, it allows for bad habits. For example, it will let you combine different types of data into the same column (a column for “Length” can include 100, TRUE, “No sample here”; this is a massive data issue). </a:t>
            </a:r>
          </a:p>
        </p:txBody>
      </p:sp>
      <p:sp>
        <p:nvSpPr>
          <p:cNvPr id="4" name="Slide Number Placeholder 3"/>
          <p:cNvSpPr>
            <a:spLocks noGrp="1"/>
          </p:cNvSpPr>
          <p:nvPr>
            <p:ph type="sldNum" sz="quarter" idx="5"/>
          </p:nvPr>
        </p:nvSpPr>
        <p:spPr/>
        <p:txBody>
          <a:bodyPr/>
          <a:lstStyle/>
          <a:p>
            <a:fld id="{996C2BAF-7A0B-47A2-A260-2C836477AD04}" type="slidenum">
              <a:rPr lang="en-US" smtClean="0"/>
              <a:t>89</a:t>
            </a:fld>
            <a:endParaRPr lang="en-US"/>
          </a:p>
        </p:txBody>
      </p:sp>
    </p:spTree>
    <p:extLst>
      <p:ext uri="{BB962C8B-B14F-4D97-AF65-F5344CB8AC3E}">
        <p14:creationId xmlns:p14="http://schemas.microsoft.com/office/powerpoint/2010/main" val="352139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4C042B-070A-4084-8BD3-CBC1924D5B00}" type="slidenum">
              <a:rPr lang="en-US" smtClean="0"/>
              <a:t>9</a:t>
            </a:fld>
            <a:endParaRPr lang="en-US"/>
          </a:p>
        </p:txBody>
      </p:sp>
    </p:spTree>
    <p:extLst>
      <p:ext uri="{BB962C8B-B14F-4D97-AF65-F5344CB8AC3E}">
        <p14:creationId xmlns:p14="http://schemas.microsoft.com/office/powerpoint/2010/main" val="2098190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Iris Dataset</a:t>
            </a:r>
          </a:p>
        </p:txBody>
      </p:sp>
      <p:sp>
        <p:nvSpPr>
          <p:cNvPr id="4" name="Slide Number Placeholder 3"/>
          <p:cNvSpPr>
            <a:spLocks noGrp="1"/>
          </p:cNvSpPr>
          <p:nvPr>
            <p:ph type="sldNum" sz="quarter" idx="5"/>
          </p:nvPr>
        </p:nvSpPr>
        <p:spPr/>
        <p:txBody>
          <a:bodyPr/>
          <a:lstStyle/>
          <a:p>
            <a:fld id="{DC4C042B-070A-4084-8BD3-CBC1924D5B00}" type="slidenum">
              <a:rPr lang="en-US" smtClean="0"/>
              <a:t>10</a:t>
            </a:fld>
            <a:endParaRPr lang="en-US"/>
          </a:p>
        </p:txBody>
      </p:sp>
    </p:spTree>
    <p:extLst>
      <p:ext uri="{BB962C8B-B14F-4D97-AF65-F5344CB8AC3E}">
        <p14:creationId xmlns:p14="http://schemas.microsoft.com/office/powerpoint/2010/main" val="2003197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F92F4-2C5E-3240-B073-C016B0114F12}"/>
              </a:ext>
            </a:extLst>
          </p:cNvPr>
          <p:cNvSpPr>
            <a:spLocks noGrp="1"/>
          </p:cNvSpPr>
          <p:nvPr>
            <p:ph type="ctrTitle"/>
          </p:nvPr>
        </p:nvSpPr>
        <p:spPr>
          <a:xfrm>
            <a:off x="615462" y="2515478"/>
            <a:ext cx="10972800" cy="1608561"/>
          </a:xfrm>
        </p:spPr>
        <p:txBody>
          <a:bodyPr anchor="b">
            <a:normAutofit/>
          </a:bodyPr>
          <a:lstStyle>
            <a:lvl1pPr algn="ctr">
              <a:defRPr sz="66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F2732EB-E121-B23C-AB4C-A52C23617D94}"/>
              </a:ext>
            </a:extLst>
          </p:cNvPr>
          <p:cNvSpPr>
            <a:spLocks noGrp="1"/>
          </p:cNvSpPr>
          <p:nvPr>
            <p:ph type="subTitle" idx="1"/>
          </p:nvPr>
        </p:nvSpPr>
        <p:spPr>
          <a:xfrm>
            <a:off x="1524000" y="4324554"/>
            <a:ext cx="9144000" cy="9332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FACAC9-34CE-7856-D353-A011F9B590A8}"/>
              </a:ext>
            </a:extLst>
          </p:cNvPr>
          <p:cNvSpPr>
            <a:spLocks noGrp="1"/>
          </p:cNvSpPr>
          <p:nvPr>
            <p:ph type="dt" sz="half" idx="10"/>
          </p:nvPr>
        </p:nvSpPr>
        <p:spPr/>
        <p:txBody>
          <a:bodyPr/>
          <a:lstStyle/>
          <a:p>
            <a:fld id="{AEC68CC3-822E-4BCC-9CE7-75C33CF1D349}" type="datetimeFigureOut">
              <a:rPr lang="en-US" smtClean="0"/>
              <a:t>4/13/2025</a:t>
            </a:fld>
            <a:endParaRPr lang="en-US"/>
          </a:p>
        </p:txBody>
      </p:sp>
      <p:sp>
        <p:nvSpPr>
          <p:cNvPr id="5" name="Footer Placeholder 4">
            <a:extLst>
              <a:ext uri="{FF2B5EF4-FFF2-40B4-BE49-F238E27FC236}">
                <a16:creationId xmlns:a16="http://schemas.microsoft.com/office/drawing/2014/main" id="{4504C18D-6AC1-974A-CEB3-CEABAC05D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94D4E-23AD-39C1-2999-47A939A96E59}"/>
              </a:ext>
            </a:extLst>
          </p:cNvPr>
          <p:cNvSpPr>
            <a:spLocks noGrp="1"/>
          </p:cNvSpPr>
          <p:nvPr>
            <p:ph type="sldNum" sz="quarter" idx="12"/>
          </p:nvPr>
        </p:nvSpPr>
        <p:spPr/>
        <p:txBody>
          <a:bodyPr/>
          <a:lstStyle/>
          <a:p>
            <a:fld id="{F752D87E-AC6E-4744-BE57-AA03CB02B4DA}" type="slidenum">
              <a:rPr lang="en-US" smtClean="0"/>
              <a:t>‹#›</a:t>
            </a:fld>
            <a:endParaRPr lang="en-US"/>
          </a:p>
        </p:txBody>
      </p:sp>
      <p:sp>
        <p:nvSpPr>
          <p:cNvPr id="7" name="Freeform: Shape 6">
            <a:extLst>
              <a:ext uri="{FF2B5EF4-FFF2-40B4-BE49-F238E27FC236}">
                <a16:creationId xmlns:a16="http://schemas.microsoft.com/office/drawing/2014/main" id="{CFC9F5A3-CB44-4615-4D61-57AD34423143}"/>
              </a:ext>
            </a:extLst>
          </p:cNvPr>
          <p:cNvSpPr/>
          <p:nvPr/>
        </p:nvSpPr>
        <p:spPr>
          <a:xfrm>
            <a:off x="-6283" y="-4233"/>
            <a:ext cx="12198284" cy="2658943"/>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284" h="1809736">
                <a:moveTo>
                  <a:pt x="503" y="1566"/>
                </a:moveTo>
                <a:cubicBezTo>
                  <a:pt x="-282" y="1345"/>
                  <a:pt x="243297" y="4380"/>
                  <a:pt x="452487" y="1727"/>
                </a:cubicBezTo>
                <a:cubicBezTo>
                  <a:pt x="904974" y="722"/>
                  <a:pt x="450784" y="6830"/>
                  <a:pt x="2432017" y="0"/>
                </a:cubicBezTo>
                <a:lnTo>
                  <a:pt x="12195207" y="6604"/>
                </a:lnTo>
                <a:cubicBezTo>
                  <a:pt x="12198349" y="446522"/>
                  <a:pt x="12195142" y="886439"/>
                  <a:pt x="12198284" y="1326357"/>
                </a:cubicBezTo>
                <a:lnTo>
                  <a:pt x="11943760" y="1354637"/>
                </a:lnTo>
                <a:cubicBezTo>
                  <a:pt x="11854718" y="1365465"/>
                  <a:pt x="11765676" y="1381516"/>
                  <a:pt x="11676634" y="1387120"/>
                </a:cubicBezTo>
                <a:lnTo>
                  <a:pt x="11321591" y="1419033"/>
                </a:lnTo>
                <a:lnTo>
                  <a:pt x="11029360" y="1448905"/>
                </a:lnTo>
                <a:lnTo>
                  <a:pt x="10869104" y="1467759"/>
                </a:lnTo>
                <a:lnTo>
                  <a:pt x="10699422" y="1486612"/>
                </a:lnTo>
                <a:lnTo>
                  <a:pt x="10567446" y="1496039"/>
                </a:lnTo>
                <a:lnTo>
                  <a:pt x="10454325" y="1505466"/>
                </a:lnTo>
                <a:cubicBezTo>
                  <a:pt x="10397764" y="1511750"/>
                  <a:pt x="10436453" y="1507588"/>
                  <a:pt x="10290992" y="1521707"/>
                </a:cubicBezTo>
                <a:lnTo>
                  <a:pt x="10162094" y="1533746"/>
                </a:lnTo>
                <a:cubicBezTo>
                  <a:pt x="10126471" y="1535487"/>
                  <a:pt x="10189272" y="1526781"/>
                  <a:pt x="10055224" y="1538969"/>
                </a:cubicBezTo>
                <a:lnTo>
                  <a:pt x="9888717" y="1552600"/>
                </a:lnTo>
                <a:lnTo>
                  <a:pt x="9766168" y="1563618"/>
                </a:lnTo>
                <a:lnTo>
                  <a:pt x="9643620" y="1571453"/>
                </a:lnTo>
                <a:lnTo>
                  <a:pt x="9543100" y="1579289"/>
                </a:lnTo>
                <a:lnTo>
                  <a:pt x="9379669" y="1590307"/>
                </a:lnTo>
                <a:lnTo>
                  <a:pt x="9266547" y="1599734"/>
                </a:lnTo>
                <a:lnTo>
                  <a:pt x="8983743" y="1622790"/>
                </a:lnTo>
                <a:lnTo>
                  <a:pt x="8795207" y="1637441"/>
                </a:lnTo>
                <a:lnTo>
                  <a:pt x="8653805" y="1646868"/>
                </a:lnTo>
                <a:lnTo>
                  <a:pt x="8427562" y="1656295"/>
                </a:lnTo>
                <a:lnTo>
                  <a:pt x="8257879" y="1665722"/>
                </a:lnTo>
                <a:lnTo>
                  <a:pt x="8012783" y="1684575"/>
                </a:lnTo>
                <a:lnTo>
                  <a:pt x="7805393" y="1691390"/>
                </a:lnTo>
                <a:lnTo>
                  <a:pt x="7616857" y="1694002"/>
                </a:lnTo>
                <a:lnTo>
                  <a:pt x="7390613" y="1703429"/>
                </a:lnTo>
                <a:lnTo>
                  <a:pt x="7126663" y="1703429"/>
                </a:lnTo>
                <a:lnTo>
                  <a:pt x="6787298" y="1694002"/>
                </a:lnTo>
                <a:lnTo>
                  <a:pt x="6325385" y="1670946"/>
                </a:lnTo>
                <a:lnTo>
                  <a:pt x="5854044" y="1634829"/>
                </a:lnTo>
                <a:lnTo>
                  <a:pt x="5401558" y="1580880"/>
                </a:lnTo>
                <a:lnTo>
                  <a:pt x="4967925" y="1524319"/>
                </a:lnTo>
                <a:lnTo>
                  <a:pt x="4402317" y="1458332"/>
                </a:lnTo>
                <a:lnTo>
                  <a:pt x="3927443" y="1406543"/>
                </a:lnTo>
                <a:cubicBezTo>
                  <a:pt x="3816525" y="1396927"/>
                  <a:pt x="3718306" y="1387310"/>
                  <a:pt x="3613738" y="1375082"/>
                </a:cubicBezTo>
                <a:lnTo>
                  <a:pt x="3277385" y="1337370"/>
                </a:lnTo>
                <a:lnTo>
                  <a:pt x="2978869" y="1316930"/>
                </a:lnTo>
                <a:lnTo>
                  <a:pt x="2630077" y="1307503"/>
                </a:lnTo>
                <a:lnTo>
                  <a:pt x="2328420" y="1323745"/>
                </a:lnTo>
                <a:lnTo>
                  <a:pt x="2083323" y="1335783"/>
                </a:lnTo>
                <a:lnTo>
                  <a:pt x="1734531" y="1382917"/>
                </a:lnTo>
                <a:lnTo>
                  <a:pt x="1451727" y="1420625"/>
                </a:lnTo>
                <a:lnTo>
                  <a:pt x="1244337" y="1458332"/>
                </a:lnTo>
                <a:lnTo>
                  <a:pt x="1036947" y="1496039"/>
                </a:lnTo>
                <a:lnTo>
                  <a:pt x="782424" y="1562027"/>
                </a:lnTo>
                <a:lnTo>
                  <a:pt x="584461" y="1609161"/>
                </a:lnTo>
                <a:lnTo>
                  <a:pt x="405352" y="1665722"/>
                </a:lnTo>
                <a:lnTo>
                  <a:pt x="141401" y="1750563"/>
                </a:lnTo>
                <a:cubicBezTo>
                  <a:pt x="103792" y="1772899"/>
                  <a:pt x="47133" y="1787400"/>
                  <a:pt x="3174" y="1809736"/>
                </a:cubicBezTo>
                <a:cubicBezTo>
                  <a:pt x="8149" y="1445269"/>
                  <a:pt x="6317" y="1695217"/>
                  <a:pt x="0" y="802257"/>
                </a:cubicBezTo>
                <a:cubicBezTo>
                  <a:pt x="3110" y="99425"/>
                  <a:pt x="1288" y="1787"/>
                  <a:pt x="503" y="1566"/>
                </a:cubicBezTo>
                <a:close/>
              </a:path>
            </a:pathLst>
          </a:custGeom>
          <a:gradFill flip="none" rotWithShape="1">
            <a:gsLst>
              <a:gs pos="74000">
                <a:schemeClr val="bg1"/>
              </a:gs>
              <a:gs pos="32000">
                <a:srgbClr val="D9E5F7"/>
              </a:gs>
              <a:gs pos="10000">
                <a:srgbClr val="6D9CE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1A0D026-60A4-0A38-9B83-E92C4F2F2639}"/>
              </a:ext>
            </a:extLst>
          </p:cNvPr>
          <p:cNvSpPr/>
          <p:nvPr/>
        </p:nvSpPr>
        <p:spPr>
          <a:xfrm>
            <a:off x="-6284" y="1936955"/>
            <a:ext cx="12198284" cy="695375"/>
          </a:xfrm>
          <a:custGeom>
            <a:avLst/>
            <a:gdLst>
              <a:gd name="connsiteX0" fmla="*/ 0 w 12141724"/>
              <a:gd name="connsiteY0" fmla="*/ 462204 h 462204"/>
              <a:gd name="connsiteX1" fmla="*/ 2582944 w 12141724"/>
              <a:gd name="connsiteY1" fmla="*/ 291 h 462204"/>
              <a:gd name="connsiteX2" fmla="*/ 7173798 w 12141724"/>
              <a:gd name="connsiteY2" fmla="*/ 386790 h 462204"/>
              <a:gd name="connsiteX3" fmla="*/ 12141724 w 12141724"/>
              <a:gd name="connsiteY3" fmla="*/ 9718 h 462204"/>
              <a:gd name="connsiteX4" fmla="*/ 12141724 w 12141724"/>
              <a:gd name="connsiteY4" fmla="*/ 9718 h 462204"/>
              <a:gd name="connsiteX0" fmla="*/ 0 w 12170005"/>
              <a:gd name="connsiteY0" fmla="*/ 519334 h 519334"/>
              <a:gd name="connsiteX1" fmla="*/ 2611225 w 12170005"/>
              <a:gd name="connsiteY1" fmla="*/ 860 h 519334"/>
              <a:gd name="connsiteX2" fmla="*/ 7202079 w 12170005"/>
              <a:gd name="connsiteY2" fmla="*/ 387359 h 519334"/>
              <a:gd name="connsiteX3" fmla="*/ 12170005 w 12170005"/>
              <a:gd name="connsiteY3" fmla="*/ 10287 h 519334"/>
              <a:gd name="connsiteX4" fmla="*/ 12170005 w 12170005"/>
              <a:gd name="connsiteY4" fmla="*/ 10287 h 519334"/>
              <a:gd name="connsiteX0" fmla="*/ 0 w 12188859"/>
              <a:gd name="connsiteY0" fmla="*/ 528882 h 528882"/>
              <a:gd name="connsiteX1" fmla="*/ 2630079 w 12188859"/>
              <a:gd name="connsiteY1" fmla="*/ 981 h 528882"/>
              <a:gd name="connsiteX2" fmla="*/ 7220933 w 12188859"/>
              <a:gd name="connsiteY2" fmla="*/ 387480 h 528882"/>
              <a:gd name="connsiteX3" fmla="*/ 12188859 w 12188859"/>
              <a:gd name="connsiteY3" fmla="*/ 10408 h 528882"/>
              <a:gd name="connsiteX4" fmla="*/ 12188859 w 12188859"/>
              <a:gd name="connsiteY4" fmla="*/ 10408 h 52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859" h="528882">
                <a:moveTo>
                  <a:pt x="0" y="528882"/>
                </a:moveTo>
                <a:cubicBezTo>
                  <a:pt x="693655" y="304210"/>
                  <a:pt x="1426590" y="24548"/>
                  <a:pt x="2630079" y="981"/>
                </a:cubicBezTo>
                <a:cubicBezTo>
                  <a:pt x="3833568" y="-22586"/>
                  <a:pt x="5627803" y="385909"/>
                  <a:pt x="7220933" y="387480"/>
                </a:cubicBezTo>
                <a:cubicBezTo>
                  <a:pt x="8814063" y="389051"/>
                  <a:pt x="12188859" y="10408"/>
                  <a:pt x="12188859" y="10408"/>
                </a:cubicBezTo>
                <a:lnTo>
                  <a:pt x="12188859" y="10408"/>
                </a:lnTo>
              </a:path>
            </a:pathLst>
          </a:custGeom>
          <a:noFill/>
          <a:ln w="57150" cap="flat">
            <a:gradFill>
              <a:gsLst>
                <a:gs pos="85000">
                  <a:schemeClr val="accent1">
                    <a:lumMod val="20000"/>
                    <a:lumOff val="80000"/>
                  </a:schemeClr>
                </a:gs>
                <a:gs pos="0">
                  <a:srgbClr val="0068A5"/>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7DF461E-974E-8CCE-D982-20ACCF2DCB69}"/>
              </a:ext>
            </a:extLst>
          </p:cNvPr>
          <p:cNvSpPr/>
          <p:nvPr/>
        </p:nvSpPr>
        <p:spPr>
          <a:xfrm>
            <a:off x="758490" y="310375"/>
            <a:ext cx="2218508" cy="22185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6" descr="A close up of a sign&#10;&#10;Description automatically generated">
            <a:extLst>
              <a:ext uri="{FF2B5EF4-FFF2-40B4-BE49-F238E27FC236}">
                <a16:creationId xmlns:a16="http://schemas.microsoft.com/office/drawing/2014/main" id="{D1919A5B-36A2-F20C-74F9-66DF2A213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5" y="371657"/>
            <a:ext cx="3609737" cy="2082539"/>
          </a:xfrm>
          <a:prstGeom prst="rect">
            <a:avLst/>
          </a:prstGeom>
        </p:spPr>
      </p:pic>
    </p:spTree>
    <p:extLst>
      <p:ext uri="{BB962C8B-B14F-4D97-AF65-F5344CB8AC3E}">
        <p14:creationId xmlns:p14="http://schemas.microsoft.com/office/powerpoint/2010/main" val="4181823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4FB3F-4C9F-F2CD-AE78-EB15505E95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520CC4-3B3F-3946-7B60-F6EA40906D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02F758-A670-3A9F-F762-97845E8FC878}"/>
              </a:ext>
            </a:extLst>
          </p:cNvPr>
          <p:cNvSpPr>
            <a:spLocks noGrp="1"/>
          </p:cNvSpPr>
          <p:nvPr>
            <p:ph type="dt" sz="half" idx="10"/>
          </p:nvPr>
        </p:nvSpPr>
        <p:spPr/>
        <p:txBody>
          <a:bodyPr/>
          <a:lstStyle/>
          <a:p>
            <a:fld id="{AEC68CC3-822E-4BCC-9CE7-75C33CF1D349}" type="datetimeFigureOut">
              <a:rPr lang="en-US" smtClean="0"/>
              <a:t>4/13/2025</a:t>
            </a:fld>
            <a:endParaRPr lang="en-US"/>
          </a:p>
        </p:txBody>
      </p:sp>
      <p:sp>
        <p:nvSpPr>
          <p:cNvPr id="5" name="Footer Placeholder 4">
            <a:extLst>
              <a:ext uri="{FF2B5EF4-FFF2-40B4-BE49-F238E27FC236}">
                <a16:creationId xmlns:a16="http://schemas.microsoft.com/office/drawing/2014/main" id="{E44C79C9-9961-0B6A-C8DC-FFD2132A8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E6DE5D-082A-8589-F0C3-4487B9E3F6AB}"/>
              </a:ext>
            </a:extLst>
          </p:cNvPr>
          <p:cNvSpPr>
            <a:spLocks noGrp="1"/>
          </p:cNvSpPr>
          <p:nvPr>
            <p:ph type="sldNum" sz="quarter" idx="12"/>
          </p:nvPr>
        </p:nvSpPr>
        <p:spPr/>
        <p:txBody>
          <a:bodyPr/>
          <a:lstStyle/>
          <a:p>
            <a:fld id="{F752D87E-AC6E-4744-BE57-AA03CB02B4DA}" type="slidenum">
              <a:rPr lang="en-US" smtClean="0"/>
              <a:t>‹#›</a:t>
            </a:fld>
            <a:endParaRPr lang="en-US"/>
          </a:p>
        </p:txBody>
      </p:sp>
    </p:spTree>
    <p:extLst>
      <p:ext uri="{BB962C8B-B14F-4D97-AF65-F5344CB8AC3E}">
        <p14:creationId xmlns:p14="http://schemas.microsoft.com/office/powerpoint/2010/main" val="12453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71043E-49CD-14D0-F0D6-167D2BE4C9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0B85F1-EF19-488C-3938-0658D76DA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6A9F2-F104-6D2B-4BA0-FA49A178986D}"/>
              </a:ext>
            </a:extLst>
          </p:cNvPr>
          <p:cNvSpPr>
            <a:spLocks noGrp="1"/>
          </p:cNvSpPr>
          <p:nvPr>
            <p:ph type="dt" sz="half" idx="10"/>
          </p:nvPr>
        </p:nvSpPr>
        <p:spPr/>
        <p:txBody>
          <a:bodyPr/>
          <a:lstStyle/>
          <a:p>
            <a:fld id="{AEC68CC3-822E-4BCC-9CE7-75C33CF1D349}" type="datetimeFigureOut">
              <a:rPr lang="en-US" smtClean="0"/>
              <a:t>4/13/2025</a:t>
            </a:fld>
            <a:endParaRPr lang="en-US"/>
          </a:p>
        </p:txBody>
      </p:sp>
      <p:sp>
        <p:nvSpPr>
          <p:cNvPr id="5" name="Footer Placeholder 4">
            <a:extLst>
              <a:ext uri="{FF2B5EF4-FFF2-40B4-BE49-F238E27FC236}">
                <a16:creationId xmlns:a16="http://schemas.microsoft.com/office/drawing/2014/main" id="{8B353DA3-D8EE-1049-EB0F-CB7F38E56C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11AEF-0598-F724-04CC-541058803513}"/>
              </a:ext>
            </a:extLst>
          </p:cNvPr>
          <p:cNvSpPr>
            <a:spLocks noGrp="1"/>
          </p:cNvSpPr>
          <p:nvPr>
            <p:ph type="sldNum" sz="quarter" idx="12"/>
          </p:nvPr>
        </p:nvSpPr>
        <p:spPr/>
        <p:txBody>
          <a:bodyPr/>
          <a:lstStyle/>
          <a:p>
            <a:fld id="{F752D87E-AC6E-4744-BE57-AA03CB02B4DA}" type="slidenum">
              <a:rPr lang="en-US" smtClean="0"/>
              <a:t>‹#›</a:t>
            </a:fld>
            <a:endParaRPr lang="en-US"/>
          </a:p>
        </p:txBody>
      </p:sp>
    </p:spTree>
    <p:extLst>
      <p:ext uri="{BB962C8B-B14F-4D97-AF65-F5344CB8AC3E}">
        <p14:creationId xmlns:p14="http://schemas.microsoft.com/office/powerpoint/2010/main" val="1905343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545430-FC63-0A58-1D11-5F80A53EC9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EB35AF-1555-FEA5-9D45-EDC3A8A0CF01}"/>
              </a:ext>
            </a:extLst>
          </p:cNvPr>
          <p:cNvSpPr>
            <a:spLocks noGrp="1"/>
          </p:cNvSpPr>
          <p:nvPr>
            <p:ph type="dt" sz="half" idx="10"/>
          </p:nvPr>
        </p:nvSpPr>
        <p:spPr/>
        <p:txBody>
          <a:bodyPr/>
          <a:lstStyle/>
          <a:p>
            <a:fld id="{AEC68CC3-822E-4BCC-9CE7-75C33CF1D349}" type="datetimeFigureOut">
              <a:rPr lang="en-US" smtClean="0"/>
              <a:t>4/13/2025</a:t>
            </a:fld>
            <a:endParaRPr lang="en-US"/>
          </a:p>
        </p:txBody>
      </p:sp>
      <p:sp>
        <p:nvSpPr>
          <p:cNvPr id="5" name="Footer Placeholder 4">
            <a:extLst>
              <a:ext uri="{FF2B5EF4-FFF2-40B4-BE49-F238E27FC236}">
                <a16:creationId xmlns:a16="http://schemas.microsoft.com/office/drawing/2014/main" id="{70084287-DD06-2076-EA8C-B3DF573D2C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605CB-47DF-F160-62AE-4780F185ABD4}"/>
              </a:ext>
            </a:extLst>
          </p:cNvPr>
          <p:cNvSpPr>
            <a:spLocks noGrp="1"/>
          </p:cNvSpPr>
          <p:nvPr>
            <p:ph type="sldNum" sz="quarter" idx="12"/>
          </p:nvPr>
        </p:nvSpPr>
        <p:spPr/>
        <p:txBody>
          <a:bodyPr/>
          <a:lstStyle/>
          <a:p>
            <a:fld id="{F752D87E-AC6E-4744-BE57-AA03CB02B4DA}" type="slidenum">
              <a:rPr lang="en-US" smtClean="0"/>
              <a:t>‹#›</a:t>
            </a:fld>
            <a:endParaRPr lang="en-US"/>
          </a:p>
        </p:txBody>
      </p:sp>
      <p:sp>
        <p:nvSpPr>
          <p:cNvPr id="7" name="Freeform: Shape 6">
            <a:extLst>
              <a:ext uri="{FF2B5EF4-FFF2-40B4-BE49-F238E27FC236}">
                <a16:creationId xmlns:a16="http://schemas.microsoft.com/office/drawing/2014/main" id="{DE9202F6-4953-7552-CEF2-D645BDDBD6A8}"/>
              </a:ext>
            </a:extLst>
          </p:cNvPr>
          <p:cNvSpPr/>
          <p:nvPr/>
        </p:nvSpPr>
        <p:spPr>
          <a:xfrm>
            <a:off x="-270" y="-4232"/>
            <a:ext cx="12198553"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74000">
                <a:schemeClr val="bg1"/>
              </a:gs>
              <a:gs pos="32000">
                <a:srgbClr val="D9E5F7"/>
              </a:gs>
              <a:gs pos="10000">
                <a:srgbClr val="6D9CE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A9F07834-C429-2689-3EA4-0EF702B8C66F}"/>
              </a:ext>
            </a:extLst>
          </p:cNvPr>
          <p:cNvSpPr/>
          <p:nvPr/>
        </p:nvSpPr>
        <p:spPr>
          <a:xfrm>
            <a:off x="-6553" y="1061481"/>
            <a:ext cx="12198553" cy="441358"/>
          </a:xfrm>
          <a:custGeom>
            <a:avLst/>
            <a:gdLst>
              <a:gd name="connsiteX0" fmla="*/ 0 w 12141724"/>
              <a:gd name="connsiteY0" fmla="*/ 462204 h 462204"/>
              <a:gd name="connsiteX1" fmla="*/ 2582944 w 12141724"/>
              <a:gd name="connsiteY1" fmla="*/ 291 h 462204"/>
              <a:gd name="connsiteX2" fmla="*/ 7173798 w 12141724"/>
              <a:gd name="connsiteY2" fmla="*/ 386790 h 462204"/>
              <a:gd name="connsiteX3" fmla="*/ 12141724 w 12141724"/>
              <a:gd name="connsiteY3" fmla="*/ 9718 h 462204"/>
              <a:gd name="connsiteX4" fmla="*/ 12141724 w 12141724"/>
              <a:gd name="connsiteY4" fmla="*/ 9718 h 462204"/>
              <a:gd name="connsiteX0" fmla="*/ 0 w 12170005"/>
              <a:gd name="connsiteY0" fmla="*/ 519334 h 519334"/>
              <a:gd name="connsiteX1" fmla="*/ 2611225 w 12170005"/>
              <a:gd name="connsiteY1" fmla="*/ 860 h 519334"/>
              <a:gd name="connsiteX2" fmla="*/ 7202079 w 12170005"/>
              <a:gd name="connsiteY2" fmla="*/ 387359 h 519334"/>
              <a:gd name="connsiteX3" fmla="*/ 12170005 w 12170005"/>
              <a:gd name="connsiteY3" fmla="*/ 10287 h 519334"/>
              <a:gd name="connsiteX4" fmla="*/ 12170005 w 12170005"/>
              <a:gd name="connsiteY4" fmla="*/ 10287 h 519334"/>
              <a:gd name="connsiteX0" fmla="*/ 0 w 12188859"/>
              <a:gd name="connsiteY0" fmla="*/ 528882 h 528882"/>
              <a:gd name="connsiteX1" fmla="*/ 2630079 w 12188859"/>
              <a:gd name="connsiteY1" fmla="*/ 981 h 528882"/>
              <a:gd name="connsiteX2" fmla="*/ 7220933 w 12188859"/>
              <a:gd name="connsiteY2" fmla="*/ 387480 h 528882"/>
              <a:gd name="connsiteX3" fmla="*/ 12188859 w 12188859"/>
              <a:gd name="connsiteY3" fmla="*/ 10408 h 528882"/>
              <a:gd name="connsiteX4" fmla="*/ 12188859 w 12188859"/>
              <a:gd name="connsiteY4" fmla="*/ 10408 h 52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859" h="528882">
                <a:moveTo>
                  <a:pt x="0" y="528882"/>
                </a:moveTo>
                <a:cubicBezTo>
                  <a:pt x="693655" y="304210"/>
                  <a:pt x="1426590" y="24548"/>
                  <a:pt x="2630079" y="981"/>
                </a:cubicBezTo>
                <a:cubicBezTo>
                  <a:pt x="3833568" y="-22586"/>
                  <a:pt x="5627803" y="385909"/>
                  <a:pt x="7220933" y="387480"/>
                </a:cubicBezTo>
                <a:cubicBezTo>
                  <a:pt x="8814063" y="389051"/>
                  <a:pt x="12188859" y="10408"/>
                  <a:pt x="12188859" y="10408"/>
                </a:cubicBezTo>
                <a:lnTo>
                  <a:pt x="12188859" y="10408"/>
                </a:lnTo>
              </a:path>
            </a:pathLst>
          </a:custGeom>
          <a:noFill/>
          <a:ln w="57150">
            <a:gradFill>
              <a:gsLst>
                <a:gs pos="85000">
                  <a:schemeClr val="accent1">
                    <a:lumMod val="20000"/>
                    <a:lumOff val="80000"/>
                  </a:schemeClr>
                </a:gs>
                <a:gs pos="0">
                  <a:srgbClr val="0068A5"/>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4BCCA02-7DD4-0363-9D70-0FF17114D43C}"/>
              </a:ext>
            </a:extLst>
          </p:cNvPr>
          <p:cNvSpPr/>
          <p:nvPr/>
        </p:nvSpPr>
        <p:spPr>
          <a:xfrm>
            <a:off x="654079" y="90853"/>
            <a:ext cx="1347311" cy="13473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2F472-8EF6-7147-4566-1ED859A5EE53}"/>
              </a:ext>
            </a:extLst>
          </p:cNvPr>
          <p:cNvSpPr>
            <a:spLocks noGrp="1"/>
          </p:cNvSpPr>
          <p:nvPr>
            <p:ph type="title"/>
          </p:nvPr>
        </p:nvSpPr>
        <p:spPr>
          <a:xfrm>
            <a:off x="2183627" y="0"/>
            <a:ext cx="10008373" cy="1325563"/>
          </a:xfrm>
        </p:spPr>
        <p:txBody>
          <a:bodyPr>
            <a:normAutofit/>
          </a:bodyPr>
          <a:lstStyle>
            <a:lvl1pPr>
              <a:defRPr sz="4800" b="1"/>
            </a:lvl1pPr>
          </a:lstStyle>
          <a:p>
            <a:r>
              <a:rPr lang="en-US"/>
              <a:t>Click to edit Master title style</a:t>
            </a:r>
            <a:endParaRPr lang="en-US" dirty="0"/>
          </a:p>
        </p:txBody>
      </p:sp>
      <p:pic>
        <p:nvPicPr>
          <p:cNvPr id="12" name="Content Placeholder 6" descr="A close up of a sign&#10;&#10;Description automatically generated">
            <a:extLst>
              <a:ext uri="{FF2B5EF4-FFF2-40B4-BE49-F238E27FC236}">
                <a16:creationId xmlns:a16="http://schemas.microsoft.com/office/drawing/2014/main" id="{296471CD-CF23-8515-A1BD-3CFF28E10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17" y="109134"/>
            <a:ext cx="2244108" cy="1294677"/>
          </a:xfrm>
          <a:prstGeom prst="rect">
            <a:avLst/>
          </a:prstGeom>
        </p:spPr>
      </p:pic>
    </p:spTree>
    <p:extLst>
      <p:ext uri="{BB962C8B-B14F-4D97-AF65-F5344CB8AC3E}">
        <p14:creationId xmlns:p14="http://schemas.microsoft.com/office/powerpoint/2010/main" val="16466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ABF05-0A26-12D3-A7B4-F2C84942E5BC}"/>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A85C02-0450-9C2D-2A46-AD88842673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ED02AA-ACA2-D01B-D32C-B31607D64B44}"/>
              </a:ext>
            </a:extLst>
          </p:cNvPr>
          <p:cNvSpPr>
            <a:spLocks noGrp="1"/>
          </p:cNvSpPr>
          <p:nvPr>
            <p:ph type="dt" sz="half" idx="10"/>
          </p:nvPr>
        </p:nvSpPr>
        <p:spPr/>
        <p:txBody>
          <a:bodyPr/>
          <a:lstStyle/>
          <a:p>
            <a:fld id="{AEC68CC3-822E-4BCC-9CE7-75C33CF1D349}" type="datetimeFigureOut">
              <a:rPr lang="en-US" smtClean="0"/>
              <a:t>4/13/2025</a:t>
            </a:fld>
            <a:endParaRPr lang="en-US"/>
          </a:p>
        </p:txBody>
      </p:sp>
      <p:sp>
        <p:nvSpPr>
          <p:cNvPr id="5" name="Footer Placeholder 4">
            <a:extLst>
              <a:ext uri="{FF2B5EF4-FFF2-40B4-BE49-F238E27FC236}">
                <a16:creationId xmlns:a16="http://schemas.microsoft.com/office/drawing/2014/main" id="{C9647190-4178-D9B3-F988-F3A91FD914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60E76-7C06-42BA-2BF3-2DDCA72508DB}"/>
              </a:ext>
            </a:extLst>
          </p:cNvPr>
          <p:cNvSpPr>
            <a:spLocks noGrp="1"/>
          </p:cNvSpPr>
          <p:nvPr>
            <p:ph type="sldNum" sz="quarter" idx="12"/>
          </p:nvPr>
        </p:nvSpPr>
        <p:spPr/>
        <p:txBody>
          <a:bodyPr/>
          <a:lstStyle/>
          <a:p>
            <a:fld id="{F752D87E-AC6E-4744-BE57-AA03CB02B4DA}" type="slidenum">
              <a:rPr lang="en-US" smtClean="0"/>
              <a:t>‹#›</a:t>
            </a:fld>
            <a:endParaRPr lang="en-US"/>
          </a:p>
        </p:txBody>
      </p:sp>
      <p:sp>
        <p:nvSpPr>
          <p:cNvPr id="7" name="Freeform: Shape 6">
            <a:extLst>
              <a:ext uri="{FF2B5EF4-FFF2-40B4-BE49-F238E27FC236}">
                <a16:creationId xmlns:a16="http://schemas.microsoft.com/office/drawing/2014/main" id="{14E0A092-CF40-C93D-4380-AE1ECBD757BD}"/>
              </a:ext>
            </a:extLst>
          </p:cNvPr>
          <p:cNvSpPr/>
          <p:nvPr/>
        </p:nvSpPr>
        <p:spPr>
          <a:xfrm>
            <a:off x="-6283" y="-4233"/>
            <a:ext cx="12198284" cy="2658943"/>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284" h="1809736">
                <a:moveTo>
                  <a:pt x="503" y="1566"/>
                </a:moveTo>
                <a:cubicBezTo>
                  <a:pt x="-282" y="1345"/>
                  <a:pt x="243297" y="4380"/>
                  <a:pt x="452487" y="1727"/>
                </a:cubicBezTo>
                <a:cubicBezTo>
                  <a:pt x="904974" y="722"/>
                  <a:pt x="450784" y="6830"/>
                  <a:pt x="2432017" y="0"/>
                </a:cubicBezTo>
                <a:lnTo>
                  <a:pt x="12195207" y="6604"/>
                </a:lnTo>
                <a:cubicBezTo>
                  <a:pt x="12198349" y="446522"/>
                  <a:pt x="12195142" y="886439"/>
                  <a:pt x="12198284" y="1326357"/>
                </a:cubicBezTo>
                <a:lnTo>
                  <a:pt x="11943760" y="1354637"/>
                </a:lnTo>
                <a:cubicBezTo>
                  <a:pt x="11854718" y="1365465"/>
                  <a:pt x="11765676" y="1381516"/>
                  <a:pt x="11676634" y="1387120"/>
                </a:cubicBezTo>
                <a:lnTo>
                  <a:pt x="11321591" y="1419033"/>
                </a:lnTo>
                <a:lnTo>
                  <a:pt x="11029360" y="1448905"/>
                </a:lnTo>
                <a:lnTo>
                  <a:pt x="10869104" y="1467759"/>
                </a:lnTo>
                <a:lnTo>
                  <a:pt x="10699422" y="1486612"/>
                </a:lnTo>
                <a:lnTo>
                  <a:pt x="10567446" y="1496039"/>
                </a:lnTo>
                <a:lnTo>
                  <a:pt x="10454325" y="1505466"/>
                </a:lnTo>
                <a:cubicBezTo>
                  <a:pt x="10397764" y="1511750"/>
                  <a:pt x="10436453" y="1507588"/>
                  <a:pt x="10290992" y="1521707"/>
                </a:cubicBezTo>
                <a:lnTo>
                  <a:pt x="10162094" y="1533746"/>
                </a:lnTo>
                <a:cubicBezTo>
                  <a:pt x="10126471" y="1535487"/>
                  <a:pt x="10189272" y="1526781"/>
                  <a:pt x="10055224" y="1538969"/>
                </a:cubicBezTo>
                <a:lnTo>
                  <a:pt x="9888717" y="1552600"/>
                </a:lnTo>
                <a:lnTo>
                  <a:pt x="9766168" y="1563618"/>
                </a:lnTo>
                <a:lnTo>
                  <a:pt x="9643620" y="1571453"/>
                </a:lnTo>
                <a:lnTo>
                  <a:pt x="9543100" y="1579289"/>
                </a:lnTo>
                <a:lnTo>
                  <a:pt x="9379669" y="1590307"/>
                </a:lnTo>
                <a:lnTo>
                  <a:pt x="9266547" y="1599734"/>
                </a:lnTo>
                <a:lnTo>
                  <a:pt x="8983743" y="1622790"/>
                </a:lnTo>
                <a:lnTo>
                  <a:pt x="8795207" y="1637441"/>
                </a:lnTo>
                <a:lnTo>
                  <a:pt x="8653805" y="1646868"/>
                </a:lnTo>
                <a:lnTo>
                  <a:pt x="8427562" y="1656295"/>
                </a:lnTo>
                <a:lnTo>
                  <a:pt x="8257879" y="1665722"/>
                </a:lnTo>
                <a:lnTo>
                  <a:pt x="8012783" y="1684575"/>
                </a:lnTo>
                <a:lnTo>
                  <a:pt x="7805393" y="1691390"/>
                </a:lnTo>
                <a:lnTo>
                  <a:pt x="7616857" y="1694002"/>
                </a:lnTo>
                <a:lnTo>
                  <a:pt x="7390613" y="1703429"/>
                </a:lnTo>
                <a:lnTo>
                  <a:pt x="7126663" y="1703429"/>
                </a:lnTo>
                <a:lnTo>
                  <a:pt x="6787298" y="1694002"/>
                </a:lnTo>
                <a:lnTo>
                  <a:pt x="6325385" y="1670946"/>
                </a:lnTo>
                <a:lnTo>
                  <a:pt x="5854044" y="1634829"/>
                </a:lnTo>
                <a:lnTo>
                  <a:pt x="5401558" y="1580880"/>
                </a:lnTo>
                <a:lnTo>
                  <a:pt x="4967925" y="1524319"/>
                </a:lnTo>
                <a:lnTo>
                  <a:pt x="4402317" y="1458332"/>
                </a:lnTo>
                <a:lnTo>
                  <a:pt x="3927443" y="1406543"/>
                </a:lnTo>
                <a:cubicBezTo>
                  <a:pt x="3816525" y="1396927"/>
                  <a:pt x="3718306" y="1387310"/>
                  <a:pt x="3613738" y="1375082"/>
                </a:cubicBezTo>
                <a:lnTo>
                  <a:pt x="3277385" y="1337370"/>
                </a:lnTo>
                <a:lnTo>
                  <a:pt x="2978869" y="1316930"/>
                </a:lnTo>
                <a:lnTo>
                  <a:pt x="2630077" y="1307503"/>
                </a:lnTo>
                <a:lnTo>
                  <a:pt x="2328420" y="1323745"/>
                </a:lnTo>
                <a:lnTo>
                  <a:pt x="2083323" y="1335783"/>
                </a:lnTo>
                <a:lnTo>
                  <a:pt x="1734531" y="1382917"/>
                </a:lnTo>
                <a:lnTo>
                  <a:pt x="1451727" y="1420625"/>
                </a:lnTo>
                <a:lnTo>
                  <a:pt x="1244337" y="1458332"/>
                </a:lnTo>
                <a:lnTo>
                  <a:pt x="1036947" y="1496039"/>
                </a:lnTo>
                <a:lnTo>
                  <a:pt x="782424" y="1562027"/>
                </a:lnTo>
                <a:lnTo>
                  <a:pt x="584461" y="1609161"/>
                </a:lnTo>
                <a:lnTo>
                  <a:pt x="405352" y="1665722"/>
                </a:lnTo>
                <a:lnTo>
                  <a:pt x="141401" y="1750563"/>
                </a:lnTo>
                <a:cubicBezTo>
                  <a:pt x="103792" y="1772899"/>
                  <a:pt x="47133" y="1787400"/>
                  <a:pt x="3174" y="1809736"/>
                </a:cubicBezTo>
                <a:cubicBezTo>
                  <a:pt x="8149" y="1445269"/>
                  <a:pt x="6317" y="1695217"/>
                  <a:pt x="0" y="802257"/>
                </a:cubicBezTo>
                <a:cubicBezTo>
                  <a:pt x="3110" y="99425"/>
                  <a:pt x="1288" y="1787"/>
                  <a:pt x="503" y="1566"/>
                </a:cubicBezTo>
                <a:close/>
              </a:path>
            </a:pathLst>
          </a:custGeom>
          <a:gradFill flip="none" rotWithShape="1">
            <a:gsLst>
              <a:gs pos="74000">
                <a:schemeClr val="bg1"/>
              </a:gs>
              <a:gs pos="32000">
                <a:srgbClr val="D9E5F7"/>
              </a:gs>
              <a:gs pos="10000">
                <a:srgbClr val="6D9CE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AE3DA032-BE4D-4423-2AA2-BCBD728427F9}"/>
              </a:ext>
            </a:extLst>
          </p:cNvPr>
          <p:cNvSpPr/>
          <p:nvPr/>
        </p:nvSpPr>
        <p:spPr>
          <a:xfrm>
            <a:off x="-6284" y="1936955"/>
            <a:ext cx="12198284" cy="695375"/>
          </a:xfrm>
          <a:custGeom>
            <a:avLst/>
            <a:gdLst>
              <a:gd name="connsiteX0" fmla="*/ 0 w 12141724"/>
              <a:gd name="connsiteY0" fmla="*/ 462204 h 462204"/>
              <a:gd name="connsiteX1" fmla="*/ 2582944 w 12141724"/>
              <a:gd name="connsiteY1" fmla="*/ 291 h 462204"/>
              <a:gd name="connsiteX2" fmla="*/ 7173798 w 12141724"/>
              <a:gd name="connsiteY2" fmla="*/ 386790 h 462204"/>
              <a:gd name="connsiteX3" fmla="*/ 12141724 w 12141724"/>
              <a:gd name="connsiteY3" fmla="*/ 9718 h 462204"/>
              <a:gd name="connsiteX4" fmla="*/ 12141724 w 12141724"/>
              <a:gd name="connsiteY4" fmla="*/ 9718 h 462204"/>
              <a:gd name="connsiteX0" fmla="*/ 0 w 12170005"/>
              <a:gd name="connsiteY0" fmla="*/ 519334 h 519334"/>
              <a:gd name="connsiteX1" fmla="*/ 2611225 w 12170005"/>
              <a:gd name="connsiteY1" fmla="*/ 860 h 519334"/>
              <a:gd name="connsiteX2" fmla="*/ 7202079 w 12170005"/>
              <a:gd name="connsiteY2" fmla="*/ 387359 h 519334"/>
              <a:gd name="connsiteX3" fmla="*/ 12170005 w 12170005"/>
              <a:gd name="connsiteY3" fmla="*/ 10287 h 519334"/>
              <a:gd name="connsiteX4" fmla="*/ 12170005 w 12170005"/>
              <a:gd name="connsiteY4" fmla="*/ 10287 h 519334"/>
              <a:gd name="connsiteX0" fmla="*/ 0 w 12188859"/>
              <a:gd name="connsiteY0" fmla="*/ 528882 h 528882"/>
              <a:gd name="connsiteX1" fmla="*/ 2630079 w 12188859"/>
              <a:gd name="connsiteY1" fmla="*/ 981 h 528882"/>
              <a:gd name="connsiteX2" fmla="*/ 7220933 w 12188859"/>
              <a:gd name="connsiteY2" fmla="*/ 387480 h 528882"/>
              <a:gd name="connsiteX3" fmla="*/ 12188859 w 12188859"/>
              <a:gd name="connsiteY3" fmla="*/ 10408 h 528882"/>
              <a:gd name="connsiteX4" fmla="*/ 12188859 w 12188859"/>
              <a:gd name="connsiteY4" fmla="*/ 10408 h 52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859" h="528882">
                <a:moveTo>
                  <a:pt x="0" y="528882"/>
                </a:moveTo>
                <a:cubicBezTo>
                  <a:pt x="693655" y="304210"/>
                  <a:pt x="1426590" y="24548"/>
                  <a:pt x="2630079" y="981"/>
                </a:cubicBezTo>
                <a:cubicBezTo>
                  <a:pt x="3833568" y="-22586"/>
                  <a:pt x="5627803" y="385909"/>
                  <a:pt x="7220933" y="387480"/>
                </a:cubicBezTo>
                <a:cubicBezTo>
                  <a:pt x="8814063" y="389051"/>
                  <a:pt x="12188859" y="10408"/>
                  <a:pt x="12188859" y="10408"/>
                </a:cubicBezTo>
                <a:lnTo>
                  <a:pt x="12188859" y="10408"/>
                </a:lnTo>
              </a:path>
            </a:pathLst>
          </a:custGeom>
          <a:noFill/>
          <a:ln w="57150" cap="flat">
            <a:gradFill>
              <a:gsLst>
                <a:gs pos="85000">
                  <a:schemeClr val="accent1">
                    <a:lumMod val="20000"/>
                    <a:lumOff val="80000"/>
                  </a:schemeClr>
                </a:gs>
                <a:gs pos="0">
                  <a:srgbClr val="0068A5"/>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06BB95-9FA3-2033-964A-C9F836745A31}"/>
              </a:ext>
            </a:extLst>
          </p:cNvPr>
          <p:cNvSpPr/>
          <p:nvPr/>
        </p:nvSpPr>
        <p:spPr>
          <a:xfrm>
            <a:off x="758490" y="310375"/>
            <a:ext cx="2218508" cy="22185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6" descr="A close up of a sign&#10;&#10;Description automatically generated">
            <a:extLst>
              <a:ext uri="{FF2B5EF4-FFF2-40B4-BE49-F238E27FC236}">
                <a16:creationId xmlns:a16="http://schemas.microsoft.com/office/drawing/2014/main" id="{5FF07BF6-AF0B-9AA9-3C0D-E2A091EC3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5" y="371657"/>
            <a:ext cx="3609737" cy="2082539"/>
          </a:xfrm>
          <a:prstGeom prst="rect">
            <a:avLst/>
          </a:prstGeom>
        </p:spPr>
      </p:pic>
    </p:spTree>
    <p:extLst>
      <p:ext uri="{BB962C8B-B14F-4D97-AF65-F5344CB8AC3E}">
        <p14:creationId xmlns:p14="http://schemas.microsoft.com/office/powerpoint/2010/main" val="1251539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DECF-B850-31EF-02BC-B457BDA873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B17217-1DC2-B7E0-97BD-09A155C6D8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BAFCF0-3C13-6298-6640-59494D3D8E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765CFF-0967-9609-3E4E-2B53AC9A2C1C}"/>
              </a:ext>
            </a:extLst>
          </p:cNvPr>
          <p:cNvSpPr>
            <a:spLocks noGrp="1"/>
          </p:cNvSpPr>
          <p:nvPr>
            <p:ph type="dt" sz="half" idx="10"/>
          </p:nvPr>
        </p:nvSpPr>
        <p:spPr/>
        <p:txBody>
          <a:bodyPr/>
          <a:lstStyle/>
          <a:p>
            <a:fld id="{AEC68CC3-822E-4BCC-9CE7-75C33CF1D349}" type="datetimeFigureOut">
              <a:rPr lang="en-US" smtClean="0"/>
              <a:t>4/13/2025</a:t>
            </a:fld>
            <a:endParaRPr lang="en-US"/>
          </a:p>
        </p:txBody>
      </p:sp>
      <p:sp>
        <p:nvSpPr>
          <p:cNvPr id="6" name="Footer Placeholder 5">
            <a:extLst>
              <a:ext uri="{FF2B5EF4-FFF2-40B4-BE49-F238E27FC236}">
                <a16:creationId xmlns:a16="http://schemas.microsoft.com/office/drawing/2014/main" id="{668AF02B-B107-4902-65C0-682945CE88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B9E38-2907-9B25-1FDA-3EE8B888AC61}"/>
              </a:ext>
            </a:extLst>
          </p:cNvPr>
          <p:cNvSpPr>
            <a:spLocks noGrp="1"/>
          </p:cNvSpPr>
          <p:nvPr>
            <p:ph type="sldNum" sz="quarter" idx="12"/>
          </p:nvPr>
        </p:nvSpPr>
        <p:spPr/>
        <p:txBody>
          <a:bodyPr/>
          <a:lstStyle/>
          <a:p>
            <a:fld id="{F752D87E-AC6E-4744-BE57-AA03CB02B4DA}" type="slidenum">
              <a:rPr lang="en-US" smtClean="0"/>
              <a:t>‹#›</a:t>
            </a:fld>
            <a:endParaRPr lang="en-US"/>
          </a:p>
        </p:txBody>
      </p:sp>
    </p:spTree>
    <p:extLst>
      <p:ext uri="{BB962C8B-B14F-4D97-AF65-F5344CB8AC3E}">
        <p14:creationId xmlns:p14="http://schemas.microsoft.com/office/powerpoint/2010/main" val="2844185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D95B-DC57-347C-2F7A-00847094AA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D61BF0-B250-0217-603A-303B42F0CB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9D828F-BD2D-89A6-7E18-63F7BD2E93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E4F35F-63A4-05C8-EDF8-16963DC732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7318AB-2560-D90E-8321-B3C656E0BF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686013-FCC9-EF93-69D3-7DBD6CFD43A7}"/>
              </a:ext>
            </a:extLst>
          </p:cNvPr>
          <p:cNvSpPr>
            <a:spLocks noGrp="1"/>
          </p:cNvSpPr>
          <p:nvPr>
            <p:ph type="dt" sz="half" idx="10"/>
          </p:nvPr>
        </p:nvSpPr>
        <p:spPr/>
        <p:txBody>
          <a:bodyPr/>
          <a:lstStyle/>
          <a:p>
            <a:fld id="{AEC68CC3-822E-4BCC-9CE7-75C33CF1D349}" type="datetimeFigureOut">
              <a:rPr lang="en-US" smtClean="0"/>
              <a:t>4/13/2025</a:t>
            </a:fld>
            <a:endParaRPr lang="en-US"/>
          </a:p>
        </p:txBody>
      </p:sp>
      <p:sp>
        <p:nvSpPr>
          <p:cNvPr id="8" name="Footer Placeholder 7">
            <a:extLst>
              <a:ext uri="{FF2B5EF4-FFF2-40B4-BE49-F238E27FC236}">
                <a16:creationId xmlns:a16="http://schemas.microsoft.com/office/drawing/2014/main" id="{488A1E56-8EA2-2F37-F7CB-09E71D2F2B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542B55-4A1F-21EC-AACD-305E6A8A47A4}"/>
              </a:ext>
            </a:extLst>
          </p:cNvPr>
          <p:cNvSpPr>
            <a:spLocks noGrp="1"/>
          </p:cNvSpPr>
          <p:nvPr>
            <p:ph type="sldNum" sz="quarter" idx="12"/>
          </p:nvPr>
        </p:nvSpPr>
        <p:spPr/>
        <p:txBody>
          <a:bodyPr/>
          <a:lstStyle/>
          <a:p>
            <a:fld id="{F752D87E-AC6E-4744-BE57-AA03CB02B4DA}" type="slidenum">
              <a:rPr lang="en-US" smtClean="0"/>
              <a:t>‹#›</a:t>
            </a:fld>
            <a:endParaRPr lang="en-US"/>
          </a:p>
        </p:txBody>
      </p:sp>
    </p:spTree>
    <p:extLst>
      <p:ext uri="{BB962C8B-B14F-4D97-AF65-F5344CB8AC3E}">
        <p14:creationId xmlns:p14="http://schemas.microsoft.com/office/powerpoint/2010/main" val="170892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999C-505A-0EF5-A70F-9E77475B44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A403F8-076F-97FF-734C-BC3C54853AAA}"/>
              </a:ext>
            </a:extLst>
          </p:cNvPr>
          <p:cNvSpPr>
            <a:spLocks noGrp="1"/>
          </p:cNvSpPr>
          <p:nvPr>
            <p:ph type="dt" sz="half" idx="10"/>
          </p:nvPr>
        </p:nvSpPr>
        <p:spPr/>
        <p:txBody>
          <a:bodyPr/>
          <a:lstStyle/>
          <a:p>
            <a:fld id="{AEC68CC3-822E-4BCC-9CE7-75C33CF1D349}" type="datetimeFigureOut">
              <a:rPr lang="en-US" smtClean="0"/>
              <a:t>4/13/2025</a:t>
            </a:fld>
            <a:endParaRPr lang="en-US"/>
          </a:p>
        </p:txBody>
      </p:sp>
      <p:sp>
        <p:nvSpPr>
          <p:cNvPr id="4" name="Footer Placeholder 3">
            <a:extLst>
              <a:ext uri="{FF2B5EF4-FFF2-40B4-BE49-F238E27FC236}">
                <a16:creationId xmlns:a16="http://schemas.microsoft.com/office/drawing/2014/main" id="{1917474E-D897-6D0A-C5A1-A68BB71935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20D4E8-F562-8AD7-A8B4-1446D432353E}"/>
              </a:ext>
            </a:extLst>
          </p:cNvPr>
          <p:cNvSpPr>
            <a:spLocks noGrp="1"/>
          </p:cNvSpPr>
          <p:nvPr>
            <p:ph type="sldNum" sz="quarter" idx="12"/>
          </p:nvPr>
        </p:nvSpPr>
        <p:spPr/>
        <p:txBody>
          <a:bodyPr/>
          <a:lstStyle/>
          <a:p>
            <a:fld id="{F752D87E-AC6E-4744-BE57-AA03CB02B4DA}" type="slidenum">
              <a:rPr lang="en-US" smtClean="0"/>
              <a:t>‹#›</a:t>
            </a:fld>
            <a:endParaRPr lang="en-US"/>
          </a:p>
        </p:txBody>
      </p:sp>
    </p:spTree>
    <p:extLst>
      <p:ext uri="{BB962C8B-B14F-4D97-AF65-F5344CB8AC3E}">
        <p14:creationId xmlns:p14="http://schemas.microsoft.com/office/powerpoint/2010/main" val="124625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F082B-DD37-7563-DE85-E2362C8A958E}"/>
              </a:ext>
            </a:extLst>
          </p:cNvPr>
          <p:cNvSpPr>
            <a:spLocks noGrp="1"/>
          </p:cNvSpPr>
          <p:nvPr>
            <p:ph type="dt" sz="half" idx="10"/>
          </p:nvPr>
        </p:nvSpPr>
        <p:spPr/>
        <p:txBody>
          <a:bodyPr/>
          <a:lstStyle/>
          <a:p>
            <a:fld id="{AEC68CC3-822E-4BCC-9CE7-75C33CF1D349}" type="datetimeFigureOut">
              <a:rPr lang="en-US" smtClean="0"/>
              <a:t>4/13/2025</a:t>
            </a:fld>
            <a:endParaRPr lang="en-US"/>
          </a:p>
        </p:txBody>
      </p:sp>
      <p:sp>
        <p:nvSpPr>
          <p:cNvPr id="3" name="Footer Placeholder 2">
            <a:extLst>
              <a:ext uri="{FF2B5EF4-FFF2-40B4-BE49-F238E27FC236}">
                <a16:creationId xmlns:a16="http://schemas.microsoft.com/office/drawing/2014/main" id="{B3AA9F6B-78ED-A682-F046-EBD70E0001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0A4987-AC8D-DEC2-32E3-1DB96FFF1A5E}"/>
              </a:ext>
            </a:extLst>
          </p:cNvPr>
          <p:cNvSpPr>
            <a:spLocks noGrp="1"/>
          </p:cNvSpPr>
          <p:nvPr>
            <p:ph type="sldNum" sz="quarter" idx="12"/>
          </p:nvPr>
        </p:nvSpPr>
        <p:spPr/>
        <p:txBody>
          <a:bodyPr/>
          <a:lstStyle/>
          <a:p>
            <a:fld id="{F752D87E-AC6E-4744-BE57-AA03CB02B4DA}" type="slidenum">
              <a:rPr lang="en-US" smtClean="0"/>
              <a:t>‹#›</a:t>
            </a:fld>
            <a:endParaRPr lang="en-US"/>
          </a:p>
        </p:txBody>
      </p:sp>
    </p:spTree>
    <p:extLst>
      <p:ext uri="{BB962C8B-B14F-4D97-AF65-F5344CB8AC3E}">
        <p14:creationId xmlns:p14="http://schemas.microsoft.com/office/powerpoint/2010/main" val="1951253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2A21-1042-6E96-B5C8-BCCC7B981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163E4-858A-8D0E-4B4E-B489B266CB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C01E75-FCEB-9CF4-B949-D7ED51F32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96339-3527-6996-0912-1E92E357F427}"/>
              </a:ext>
            </a:extLst>
          </p:cNvPr>
          <p:cNvSpPr>
            <a:spLocks noGrp="1"/>
          </p:cNvSpPr>
          <p:nvPr>
            <p:ph type="dt" sz="half" idx="10"/>
          </p:nvPr>
        </p:nvSpPr>
        <p:spPr/>
        <p:txBody>
          <a:bodyPr/>
          <a:lstStyle/>
          <a:p>
            <a:fld id="{AEC68CC3-822E-4BCC-9CE7-75C33CF1D349}" type="datetimeFigureOut">
              <a:rPr lang="en-US" smtClean="0"/>
              <a:t>4/13/2025</a:t>
            </a:fld>
            <a:endParaRPr lang="en-US"/>
          </a:p>
        </p:txBody>
      </p:sp>
      <p:sp>
        <p:nvSpPr>
          <p:cNvPr id="6" name="Footer Placeholder 5">
            <a:extLst>
              <a:ext uri="{FF2B5EF4-FFF2-40B4-BE49-F238E27FC236}">
                <a16:creationId xmlns:a16="http://schemas.microsoft.com/office/drawing/2014/main" id="{CC01C9F5-D129-9D00-7D38-8A4230926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52C5B2-8FA7-284A-E271-ADC7E234D096}"/>
              </a:ext>
            </a:extLst>
          </p:cNvPr>
          <p:cNvSpPr>
            <a:spLocks noGrp="1"/>
          </p:cNvSpPr>
          <p:nvPr>
            <p:ph type="sldNum" sz="quarter" idx="12"/>
          </p:nvPr>
        </p:nvSpPr>
        <p:spPr/>
        <p:txBody>
          <a:bodyPr/>
          <a:lstStyle/>
          <a:p>
            <a:fld id="{F752D87E-AC6E-4744-BE57-AA03CB02B4DA}" type="slidenum">
              <a:rPr lang="en-US" smtClean="0"/>
              <a:t>‹#›</a:t>
            </a:fld>
            <a:endParaRPr lang="en-US"/>
          </a:p>
        </p:txBody>
      </p:sp>
    </p:spTree>
    <p:extLst>
      <p:ext uri="{BB962C8B-B14F-4D97-AF65-F5344CB8AC3E}">
        <p14:creationId xmlns:p14="http://schemas.microsoft.com/office/powerpoint/2010/main" val="29051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3DEE-60F8-D61F-EB53-E7F8FE436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2E0952-65F1-8E6B-743A-B638AB8290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EF4D320-4E35-71B6-F06A-E842A0E58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99B9A4-DF21-42D0-497A-E26430541616}"/>
              </a:ext>
            </a:extLst>
          </p:cNvPr>
          <p:cNvSpPr>
            <a:spLocks noGrp="1"/>
          </p:cNvSpPr>
          <p:nvPr>
            <p:ph type="dt" sz="half" idx="10"/>
          </p:nvPr>
        </p:nvSpPr>
        <p:spPr/>
        <p:txBody>
          <a:bodyPr/>
          <a:lstStyle/>
          <a:p>
            <a:fld id="{AEC68CC3-822E-4BCC-9CE7-75C33CF1D349}" type="datetimeFigureOut">
              <a:rPr lang="en-US" smtClean="0"/>
              <a:t>4/13/2025</a:t>
            </a:fld>
            <a:endParaRPr lang="en-US"/>
          </a:p>
        </p:txBody>
      </p:sp>
      <p:sp>
        <p:nvSpPr>
          <p:cNvPr id="6" name="Footer Placeholder 5">
            <a:extLst>
              <a:ext uri="{FF2B5EF4-FFF2-40B4-BE49-F238E27FC236}">
                <a16:creationId xmlns:a16="http://schemas.microsoft.com/office/drawing/2014/main" id="{9F16361D-18D6-C589-3DCF-B989F377B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4187E-D0E2-5A04-77F1-038E71D7BA7E}"/>
              </a:ext>
            </a:extLst>
          </p:cNvPr>
          <p:cNvSpPr>
            <a:spLocks noGrp="1"/>
          </p:cNvSpPr>
          <p:nvPr>
            <p:ph type="sldNum" sz="quarter" idx="12"/>
          </p:nvPr>
        </p:nvSpPr>
        <p:spPr/>
        <p:txBody>
          <a:bodyPr/>
          <a:lstStyle/>
          <a:p>
            <a:fld id="{F752D87E-AC6E-4744-BE57-AA03CB02B4DA}" type="slidenum">
              <a:rPr lang="en-US" smtClean="0"/>
              <a:t>‹#›</a:t>
            </a:fld>
            <a:endParaRPr lang="en-US"/>
          </a:p>
        </p:txBody>
      </p:sp>
    </p:spTree>
    <p:extLst>
      <p:ext uri="{BB962C8B-B14F-4D97-AF65-F5344CB8AC3E}">
        <p14:creationId xmlns:p14="http://schemas.microsoft.com/office/powerpoint/2010/main" val="1825802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E99EFE-BC4D-2406-CC07-31F054A819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407C20-175A-BF4F-FD2D-A5583175F6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FC6B4-5B0C-3F52-FDE5-41FC253F36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C68CC3-822E-4BCC-9CE7-75C33CF1D349}" type="datetimeFigureOut">
              <a:rPr lang="en-US" smtClean="0"/>
              <a:t>4/13/2025</a:t>
            </a:fld>
            <a:endParaRPr lang="en-US"/>
          </a:p>
        </p:txBody>
      </p:sp>
      <p:sp>
        <p:nvSpPr>
          <p:cNvPr id="5" name="Footer Placeholder 4">
            <a:extLst>
              <a:ext uri="{FF2B5EF4-FFF2-40B4-BE49-F238E27FC236}">
                <a16:creationId xmlns:a16="http://schemas.microsoft.com/office/drawing/2014/main" id="{7909BBA6-714B-53F0-24F0-938B2576FA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735451-245D-56C5-F781-91281B5B5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2D87E-AC6E-4744-BE57-AA03CB02B4DA}" type="slidenum">
              <a:rPr lang="en-US" smtClean="0"/>
              <a:t>‹#›</a:t>
            </a:fld>
            <a:endParaRPr lang="en-US"/>
          </a:p>
        </p:txBody>
      </p:sp>
    </p:spTree>
    <p:extLst>
      <p:ext uri="{BB962C8B-B14F-4D97-AF65-F5344CB8AC3E}">
        <p14:creationId xmlns:p14="http://schemas.microsoft.com/office/powerpoint/2010/main" val="1865846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twitter.com/allison_horst" TargetMode="Externa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dplyr.tidyverse.org/index.htm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4.xml.rels><?xml version="1.0" encoding="UTF-8" standalone="yes"?>
<Relationships xmlns="http://schemas.openxmlformats.org/package/2006/relationships"><Relationship Id="rId3" Type="http://schemas.openxmlformats.org/officeDocument/2006/relationships/hyperlink" Target="https://dplyr.tidyverse.org/index.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hyperlink" Target="https://github.com/rstudio-education/remaster-the-tidyverse" TargetMode="External"/><Relationship Id="rId4" Type="http://schemas.openxmlformats.org/officeDocument/2006/relationships/image" Target="../media/image50.png"/><Relationship Id="rId9" Type="http://schemas.openxmlformats.org/officeDocument/2006/relationships/image" Target="../media/image11.png"/></Relationships>
</file>

<file path=ppt/slides/_rels/slide44.xml.rels><?xml version="1.0" encoding="UTF-8" standalone="yes"?>
<Relationships xmlns="http://schemas.openxmlformats.org/package/2006/relationships"><Relationship Id="rId8" Type="http://schemas.openxmlformats.org/officeDocument/2006/relationships/hyperlink" Target="https://www.openscapes.org/blog/2020/10/12/tidy-data/" TargetMode="External"/><Relationship Id="rId3" Type="http://schemas.openxmlformats.org/officeDocument/2006/relationships/image" Target="../media/image6.png"/><Relationship Id="rId7" Type="http://schemas.openxmlformats.org/officeDocument/2006/relationships/hyperlink" Target="https://www.openscapes.or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vita.had.co.nz/papers/tidy-data.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gif"/></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gif"/></Relationships>
</file>

<file path=ppt/slides/_rels/slide52.xml.rels><?xml version="1.0" encoding="UTF-8" standalone="yes"?>
<Relationships xmlns="http://schemas.openxmlformats.org/package/2006/relationships"><Relationship Id="rId2" Type="http://schemas.openxmlformats.org/officeDocument/2006/relationships/hyperlink" Target="https://tidyr.tidyverse.org/index.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65.xml.rels><?xml version="1.0" encoding="UTF-8" standalone="yes"?>
<Relationships xmlns="http://schemas.openxmlformats.org/package/2006/relationships"><Relationship Id="rId3" Type="http://schemas.openxmlformats.org/officeDocument/2006/relationships/hyperlink" Target="https://cran.r-project.org/web/packages/tidyr/vignettes/tidy-data.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1.sv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dplyr.tidyverse.org/index.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85.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twitter.com/allison_hors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0C22-DFA0-2DF6-4808-D1B51B1AAE50}"/>
              </a:ext>
            </a:extLst>
          </p:cNvPr>
          <p:cNvSpPr>
            <a:spLocks noGrp="1"/>
          </p:cNvSpPr>
          <p:nvPr>
            <p:ph type="ctrTitle"/>
          </p:nvPr>
        </p:nvSpPr>
        <p:spPr>
          <a:xfrm>
            <a:off x="609600" y="25377"/>
            <a:ext cx="10972800" cy="1608561"/>
          </a:xfrm>
        </p:spPr>
        <p:txBody>
          <a:bodyPr/>
          <a:lstStyle/>
          <a:p>
            <a:r>
              <a:rPr lang="en-US" dirty="0"/>
              <a:t>Data Wrangling</a:t>
            </a:r>
          </a:p>
        </p:txBody>
      </p:sp>
      <p:pic>
        <p:nvPicPr>
          <p:cNvPr id="1026" name="Picture 2" descr="Data Wrangling, Yee Ha - Data Wrangling , Free Transparent Clipart - ClipartKey">
            <a:extLst>
              <a:ext uri="{FF2B5EF4-FFF2-40B4-BE49-F238E27FC236}">
                <a16:creationId xmlns:a16="http://schemas.microsoft.com/office/drawing/2014/main" id="{DA3114EA-7FB0-BC55-9B7F-4BCF5E6A8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472" y="3164441"/>
            <a:ext cx="5383802" cy="35324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D9C4E7E-3970-A466-1C29-17A2FDD183B3}"/>
              </a:ext>
            </a:extLst>
          </p:cNvPr>
          <p:cNvPicPr>
            <a:picLocks noChangeAspect="1"/>
          </p:cNvPicPr>
          <p:nvPr/>
        </p:nvPicPr>
        <p:blipFill>
          <a:blip r:embed="rId3"/>
          <a:stretch>
            <a:fillRect/>
          </a:stretch>
        </p:blipFill>
        <p:spPr>
          <a:xfrm>
            <a:off x="1091726" y="4568826"/>
            <a:ext cx="1794098" cy="2070114"/>
          </a:xfrm>
          <a:prstGeom prst="rect">
            <a:avLst/>
          </a:prstGeom>
        </p:spPr>
      </p:pic>
      <p:pic>
        <p:nvPicPr>
          <p:cNvPr id="5" name="Picture 4">
            <a:extLst>
              <a:ext uri="{FF2B5EF4-FFF2-40B4-BE49-F238E27FC236}">
                <a16:creationId xmlns:a16="http://schemas.microsoft.com/office/drawing/2014/main" id="{D0CD2D51-23A9-3D12-4AB1-1E549C5C3FA2}"/>
              </a:ext>
            </a:extLst>
          </p:cNvPr>
          <p:cNvPicPr>
            <a:picLocks noChangeAspect="1"/>
          </p:cNvPicPr>
          <p:nvPr/>
        </p:nvPicPr>
        <p:blipFill>
          <a:blip r:embed="rId4"/>
          <a:stretch>
            <a:fillRect/>
          </a:stretch>
        </p:blipFill>
        <p:spPr>
          <a:xfrm>
            <a:off x="2264869" y="3629810"/>
            <a:ext cx="1177210" cy="1358319"/>
          </a:xfrm>
          <a:prstGeom prst="rect">
            <a:avLst/>
          </a:prstGeom>
        </p:spPr>
      </p:pic>
      <p:pic>
        <p:nvPicPr>
          <p:cNvPr id="6" name="Picture 5">
            <a:extLst>
              <a:ext uri="{FF2B5EF4-FFF2-40B4-BE49-F238E27FC236}">
                <a16:creationId xmlns:a16="http://schemas.microsoft.com/office/drawing/2014/main" id="{C5275147-9AEA-4E11-A35D-8630DF46A331}"/>
              </a:ext>
            </a:extLst>
          </p:cNvPr>
          <p:cNvPicPr>
            <a:picLocks noChangeAspect="1"/>
          </p:cNvPicPr>
          <p:nvPr/>
        </p:nvPicPr>
        <p:blipFill>
          <a:blip r:embed="rId5"/>
          <a:stretch>
            <a:fillRect/>
          </a:stretch>
        </p:blipFill>
        <p:spPr>
          <a:xfrm>
            <a:off x="3113446" y="4690871"/>
            <a:ext cx="797801" cy="920540"/>
          </a:xfrm>
          <a:prstGeom prst="rect">
            <a:avLst/>
          </a:prstGeom>
        </p:spPr>
      </p:pic>
      <p:pic>
        <p:nvPicPr>
          <p:cNvPr id="7" name="Picture 6">
            <a:extLst>
              <a:ext uri="{FF2B5EF4-FFF2-40B4-BE49-F238E27FC236}">
                <a16:creationId xmlns:a16="http://schemas.microsoft.com/office/drawing/2014/main" id="{330BA609-4D76-6B47-B4D1-7ACB89AFEF01}"/>
              </a:ext>
            </a:extLst>
          </p:cNvPr>
          <p:cNvPicPr>
            <a:picLocks noChangeAspect="1"/>
          </p:cNvPicPr>
          <p:nvPr/>
        </p:nvPicPr>
        <p:blipFill>
          <a:blip r:embed="rId6"/>
          <a:stretch>
            <a:fillRect/>
          </a:stretch>
        </p:blipFill>
        <p:spPr>
          <a:xfrm>
            <a:off x="3512347" y="3629810"/>
            <a:ext cx="1177210" cy="1358319"/>
          </a:xfrm>
          <a:prstGeom prst="rect">
            <a:avLst/>
          </a:prstGeom>
        </p:spPr>
      </p:pic>
      <p:pic>
        <p:nvPicPr>
          <p:cNvPr id="11" name="Picture 10">
            <a:extLst>
              <a:ext uri="{FF2B5EF4-FFF2-40B4-BE49-F238E27FC236}">
                <a16:creationId xmlns:a16="http://schemas.microsoft.com/office/drawing/2014/main" id="{16E3FA26-3EC3-B771-0086-75E009700705}"/>
              </a:ext>
            </a:extLst>
          </p:cNvPr>
          <p:cNvPicPr>
            <a:picLocks noChangeAspect="1"/>
          </p:cNvPicPr>
          <p:nvPr/>
        </p:nvPicPr>
        <p:blipFill>
          <a:blip r:embed="rId7"/>
          <a:stretch>
            <a:fillRect/>
          </a:stretch>
        </p:blipFill>
        <p:spPr>
          <a:xfrm>
            <a:off x="3088556" y="3006528"/>
            <a:ext cx="797801" cy="920540"/>
          </a:xfrm>
          <a:prstGeom prst="rect">
            <a:avLst/>
          </a:prstGeom>
        </p:spPr>
      </p:pic>
      <p:pic>
        <p:nvPicPr>
          <p:cNvPr id="12" name="Picture 11">
            <a:extLst>
              <a:ext uri="{FF2B5EF4-FFF2-40B4-BE49-F238E27FC236}">
                <a16:creationId xmlns:a16="http://schemas.microsoft.com/office/drawing/2014/main" id="{1CFB8D31-912F-F2F7-520E-D148A61DC542}"/>
              </a:ext>
            </a:extLst>
          </p:cNvPr>
          <p:cNvPicPr>
            <a:picLocks noChangeAspect="1"/>
          </p:cNvPicPr>
          <p:nvPr/>
        </p:nvPicPr>
        <p:blipFill>
          <a:blip r:embed="rId8"/>
          <a:stretch>
            <a:fillRect/>
          </a:stretch>
        </p:blipFill>
        <p:spPr>
          <a:xfrm>
            <a:off x="3956625" y="2422222"/>
            <a:ext cx="1177210" cy="1358319"/>
          </a:xfrm>
          <a:prstGeom prst="rect">
            <a:avLst/>
          </a:prstGeom>
        </p:spPr>
      </p:pic>
    </p:spTree>
    <p:extLst>
      <p:ext uri="{BB962C8B-B14F-4D97-AF65-F5344CB8AC3E}">
        <p14:creationId xmlns:p14="http://schemas.microsoft.com/office/powerpoint/2010/main" val="2492726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your data </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973851" y="272414"/>
            <a:ext cx="1823928"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filter()</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9" name="Iris">
            <a:extLst>
              <a:ext uri="{FF2B5EF4-FFF2-40B4-BE49-F238E27FC236}">
                <a16:creationId xmlns:a16="http://schemas.microsoft.com/office/drawing/2014/main" id="{15854845-E062-4240-ADF5-288D16960E3C}"/>
              </a:ext>
            </a:extLst>
          </p:cNvPr>
          <p:cNvPicPr>
            <a:picLocks noGrp="1" noRot="1" noChangeAspect="1" noMove="1" noResize="1" noEditPoints="1" noAdjustHandles="1" noChangeArrowheads="1" noChangeShapeType="1" noCrop="1"/>
          </p:cNvPicPr>
          <p:nvPr/>
        </p:nvPicPr>
        <p:blipFill>
          <a:blip r:embed="rId3"/>
          <a:stretch>
            <a:fillRect/>
          </a:stretch>
        </p:blipFill>
        <p:spPr>
          <a:xfrm>
            <a:off x="3042811" y="1934037"/>
            <a:ext cx="6106377" cy="3486637"/>
          </a:xfrm>
          <a:prstGeom prst="rect">
            <a:avLst/>
          </a:prstGeom>
        </p:spPr>
      </p:pic>
      <p:pic>
        <p:nvPicPr>
          <p:cNvPr id="20" name="Picture 19">
            <a:extLst>
              <a:ext uri="{FF2B5EF4-FFF2-40B4-BE49-F238E27FC236}">
                <a16:creationId xmlns:a16="http://schemas.microsoft.com/office/drawing/2014/main" id="{356DB758-907E-4B83-8B4E-61479EE85280}"/>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843059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your data </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973851" y="272414"/>
            <a:ext cx="1823928"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filter()</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11" name="single filter">
            <a:extLst>
              <a:ext uri="{FF2B5EF4-FFF2-40B4-BE49-F238E27FC236}">
                <a16:creationId xmlns:a16="http://schemas.microsoft.com/office/drawing/2014/main" id="{B8DA10D4-9DC3-229E-EF4D-E88EB1B6B201}"/>
              </a:ext>
            </a:extLst>
          </p:cNvPr>
          <p:cNvPicPr>
            <a:picLocks noChangeAspect="1"/>
          </p:cNvPicPr>
          <p:nvPr/>
        </p:nvPicPr>
        <p:blipFill>
          <a:blip r:embed="rId3"/>
          <a:stretch>
            <a:fillRect/>
          </a:stretch>
        </p:blipFill>
        <p:spPr>
          <a:xfrm>
            <a:off x="3042811" y="1934037"/>
            <a:ext cx="6106377" cy="3781953"/>
          </a:xfrm>
          <a:prstGeom prst="rect">
            <a:avLst/>
          </a:prstGeom>
        </p:spPr>
      </p:pic>
      <p:pic>
        <p:nvPicPr>
          <p:cNvPr id="2" name="Picture 1">
            <a:extLst>
              <a:ext uri="{FF2B5EF4-FFF2-40B4-BE49-F238E27FC236}">
                <a16:creationId xmlns:a16="http://schemas.microsoft.com/office/drawing/2014/main" id="{9A06D2A7-F1FB-A037-7009-41E67B96C350}"/>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2968509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your data </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973851" y="272414"/>
            <a:ext cx="1823928"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filter()</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13" name="filter 3">
            <a:extLst>
              <a:ext uri="{FF2B5EF4-FFF2-40B4-BE49-F238E27FC236}">
                <a16:creationId xmlns:a16="http://schemas.microsoft.com/office/drawing/2014/main" id="{4FADE6B0-2603-402A-E553-9052E3DCD67D}"/>
              </a:ext>
            </a:extLst>
          </p:cNvPr>
          <p:cNvPicPr>
            <a:picLocks noChangeAspect="1"/>
          </p:cNvPicPr>
          <p:nvPr/>
        </p:nvPicPr>
        <p:blipFill>
          <a:blip r:embed="rId3"/>
          <a:stretch>
            <a:fillRect/>
          </a:stretch>
        </p:blipFill>
        <p:spPr>
          <a:xfrm>
            <a:off x="3042811" y="1934037"/>
            <a:ext cx="6106377" cy="4153480"/>
          </a:xfrm>
          <a:prstGeom prst="rect">
            <a:avLst/>
          </a:prstGeom>
        </p:spPr>
      </p:pic>
      <p:pic>
        <p:nvPicPr>
          <p:cNvPr id="2" name="Picture 1">
            <a:extLst>
              <a:ext uri="{FF2B5EF4-FFF2-40B4-BE49-F238E27FC236}">
                <a16:creationId xmlns:a16="http://schemas.microsoft.com/office/drawing/2014/main" id="{4591870B-5D50-F1EC-E46B-5DCC7CAD2373}"/>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3224656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your data </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973851" y="272414"/>
            <a:ext cx="1823928"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filter()</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47C3C8E-2E32-4819-F95E-CA5DD198E17F}"/>
              </a:ext>
            </a:extLst>
          </p:cNvPr>
          <p:cNvPicPr>
            <a:picLocks noChangeAspect="1"/>
          </p:cNvPicPr>
          <p:nvPr/>
        </p:nvPicPr>
        <p:blipFill>
          <a:blip r:embed="rId3"/>
          <a:stretch>
            <a:fillRect/>
          </a:stretch>
        </p:blipFill>
        <p:spPr>
          <a:xfrm>
            <a:off x="3052337" y="1934037"/>
            <a:ext cx="6096851" cy="2514951"/>
          </a:xfrm>
          <a:prstGeom prst="rect">
            <a:avLst/>
          </a:prstGeom>
        </p:spPr>
      </p:pic>
      <p:pic>
        <p:nvPicPr>
          <p:cNvPr id="6" name="Picture 5">
            <a:extLst>
              <a:ext uri="{FF2B5EF4-FFF2-40B4-BE49-F238E27FC236}">
                <a16:creationId xmlns:a16="http://schemas.microsoft.com/office/drawing/2014/main" id="{C87FC3C4-AE3E-BA58-CD93-61D5CBC7468C}"/>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65719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your data </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973851" y="272414"/>
            <a:ext cx="1823928"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filter()</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DFB28B1-42C5-1D72-5991-BBAA40FCE4F1}"/>
              </a:ext>
            </a:extLst>
          </p:cNvPr>
          <p:cNvPicPr>
            <a:picLocks noChangeAspect="1"/>
          </p:cNvPicPr>
          <p:nvPr/>
        </p:nvPicPr>
        <p:blipFill>
          <a:blip r:embed="rId3"/>
          <a:stretch>
            <a:fillRect/>
          </a:stretch>
        </p:blipFill>
        <p:spPr>
          <a:xfrm>
            <a:off x="3057101" y="1934037"/>
            <a:ext cx="6077798" cy="4353533"/>
          </a:xfrm>
          <a:prstGeom prst="rect">
            <a:avLst/>
          </a:prstGeom>
        </p:spPr>
      </p:pic>
      <p:sp>
        <p:nvSpPr>
          <p:cNvPr id="6" name="Arrow: Right 5">
            <a:extLst>
              <a:ext uri="{FF2B5EF4-FFF2-40B4-BE49-F238E27FC236}">
                <a16:creationId xmlns:a16="http://schemas.microsoft.com/office/drawing/2014/main" id="{1B3924D7-A8E6-6384-E0C6-81CFB9A6445D}"/>
              </a:ext>
            </a:extLst>
          </p:cNvPr>
          <p:cNvSpPr/>
          <p:nvPr/>
        </p:nvSpPr>
        <p:spPr>
          <a:xfrm>
            <a:off x="2438400" y="2788920"/>
            <a:ext cx="802640" cy="375920"/>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pic>
        <p:nvPicPr>
          <p:cNvPr id="7" name="Picture 6">
            <a:extLst>
              <a:ext uri="{FF2B5EF4-FFF2-40B4-BE49-F238E27FC236}">
                <a16:creationId xmlns:a16="http://schemas.microsoft.com/office/drawing/2014/main" id="{0669E6C1-4010-DF66-D2B2-EF8A1BE514D7}"/>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4023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your data </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973851" y="272414"/>
            <a:ext cx="1823928"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filter()</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A1AFDF2A-91CE-CD1B-9CAB-42AAC88A0EE2}"/>
              </a:ext>
            </a:extLst>
          </p:cNvPr>
          <p:cNvGraphicFramePr>
            <a:graphicFrameLocks noGrp="1"/>
          </p:cNvGraphicFramePr>
          <p:nvPr>
            <p:extLst>
              <p:ext uri="{D42A27DB-BD31-4B8C-83A1-F6EECF244321}">
                <p14:modId xmlns:p14="http://schemas.microsoft.com/office/powerpoint/2010/main" val="918706013"/>
              </p:ext>
            </p:extLst>
          </p:nvPr>
        </p:nvGraphicFramePr>
        <p:xfrm>
          <a:off x="2773116" y="1984022"/>
          <a:ext cx="6645768" cy="4348480"/>
        </p:xfrm>
        <a:graphic>
          <a:graphicData uri="http://schemas.openxmlformats.org/drawingml/2006/table">
            <a:tbl>
              <a:tblPr firstRow="1" bandRow="1">
                <a:tableStyleId>{5C22544A-7EE6-4342-B048-85BDC9FD1C3A}</a:tableStyleId>
              </a:tblPr>
              <a:tblGrid>
                <a:gridCol w="2215256">
                  <a:extLst>
                    <a:ext uri="{9D8B030D-6E8A-4147-A177-3AD203B41FA5}">
                      <a16:colId xmlns:a16="http://schemas.microsoft.com/office/drawing/2014/main" val="2193585188"/>
                    </a:ext>
                  </a:extLst>
                </a:gridCol>
                <a:gridCol w="2215256">
                  <a:extLst>
                    <a:ext uri="{9D8B030D-6E8A-4147-A177-3AD203B41FA5}">
                      <a16:colId xmlns:a16="http://schemas.microsoft.com/office/drawing/2014/main" val="1821796226"/>
                    </a:ext>
                  </a:extLst>
                </a:gridCol>
                <a:gridCol w="2215256">
                  <a:extLst>
                    <a:ext uri="{9D8B030D-6E8A-4147-A177-3AD203B41FA5}">
                      <a16:colId xmlns:a16="http://schemas.microsoft.com/office/drawing/2014/main" val="1944321798"/>
                    </a:ext>
                  </a:extLst>
                </a:gridCol>
              </a:tblGrid>
              <a:tr h="370840">
                <a:tc>
                  <a:txBody>
                    <a:bodyPr/>
                    <a:lstStyle/>
                    <a:p>
                      <a:r>
                        <a:rPr lang="en-US" dirty="0"/>
                        <a:t>Operator</a:t>
                      </a:r>
                    </a:p>
                  </a:txBody>
                  <a:tcPr/>
                </a:tc>
                <a:tc>
                  <a:txBody>
                    <a:bodyPr/>
                    <a:lstStyle/>
                    <a:p>
                      <a:r>
                        <a:rPr lang="en-US" dirty="0"/>
                        <a:t>Definition</a:t>
                      </a:r>
                    </a:p>
                  </a:txBody>
                  <a:tcPr/>
                </a:tc>
                <a:tc>
                  <a:txBody>
                    <a:bodyPr/>
                    <a:lstStyle/>
                    <a:p>
                      <a:r>
                        <a:rPr lang="en-US" dirty="0"/>
                        <a:t>Example</a:t>
                      </a:r>
                    </a:p>
                  </a:txBody>
                  <a:tcPr/>
                </a:tc>
                <a:extLst>
                  <a:ext uri="{0D108BD9-81ED-4DB2-BD59-A6C34878D82A}">
                    <a16:rowId xmlns:a16="http://schemas.microsoft.com/office/drawing/2014/main" val="4085070462"/>
                  </a:ext>
                </a:extLst>
              </a:tr>
              <a:tr h="370840">
                <a:tc>
                  <a:txBody>
                    <a:bodyPr/>
                    <a:lstStyle/>
                    <a:p>
                      <a:r>
                        <a:rPr lang="en-US" dirty="0"/>
                        <a:t>&lt;</a:t>
                      </a:r>
                    </a:p>
                  </a:txBody>
                  <a:tcPr/>
                </a:tc>
                <a:tc>
                  <a:txBody>
                    <a:bodyPr/>
                    <a:lstStyle/>
                    <a:p>
                      <a:r>
                        <a:rPr lang="en-US" dirty="0"/>
                        <a:t>Less than</a:t>
                      </a:r>
                    </a:p>
                  </a:txBody>
                  <a:tcPr/>
                </a:tc>
                <a:tc>
                  <a:txBody>
                    <a:bodyPr/>
                    <a:lstStyle/>
                    <a:p>
                      <a:r>
                        <a:rPr lang="en-US" dirty="0"/>
                        <a:t>x &lt; y </a:t>
                      </a:r>
                    </a:p>
                  </a:txBody>
                  <a:tcPr/>
                </a:tc>
                <a:extLst>
                  <a:ext uri="{0D108BD9-81ED-4DB2-BD59-A6C34878D82A}">
                    <a16:rowId xmlns:a16="http://schemas.microsoft.com/office/drawing/2014/main" val="4110679888"/>
                  </a:ext>
                </a:extLst>
              </a:tr>
              <a:tr h="370840">
                <a:tc>
                  <a:txBody>
                    <a:bodyPr/>
                    <a:lstStyle/>
                    <a:p>
                      <a:r>
                        <a:rPr lang="en-US" dirty="0"/>
                        <a:t>&lt;=</a:t>
                      </a:r>
                    </a:p>
                  </a:txBody>
                  <a:tcPr/>
                </a:tc>
                <a:tc>
                  <a:txBody>
                    <a:bodyPr/>
                    <a:lstStyle/>
                    <a:p>
                      <a:r>
                        <a:rPr lang="en-US" dirty="0"/>
                        <a:t>Less than or equal to</a:t>
                      </a:r>
                    </a:p>
                  </a:txBody>
                  <a:tcPr/>
                </a:tc>
                <a:tc>
                  <a:txBody>
                    <a:bodyPr/>
                    <a:lstStyle/>
                    <a:p>
                      <a:r>
                        <a:rPr lang="en-US" dirty="0"/>
                        <a:t>x &lt;= y</a:t>
                      </a:r>
                    </a:p>
                  </a:txBody>
                  <a:tcPr/>
                </a:tc>
                <a:extLst>
                  <a:ext uri="{0D108BD9-81ED-4DB2-BD59-A6C34878D82A}">
                    <a16:rowId xmlns:a16="http://schemas.microsoft.com/office/drawing/2014/main" val="1793126851"/>
                  </a:ext>
                </a:extLst>
              </a:tr>
              <a:tr h="370840">
                <a:tc>
                  <a:txBody>
                    <a:bodyPr/>
                    <a:lstStyle/>
                    <a:p>
                      <a:r>
                        <a:rPr lang="en-US" dirty="0"/>
                        <a:t>&gt;</a:t>
                      </a:r>
                    </a:p>
                  </a:txBody>
                  <a:tcPr/>
                </a:tc>
                <a:tc>
                  <a:txBody>
                    <a:bodyPr/>
                    <a:lstStyle/>
                    <a:p>
                      <a:r>
                        <a:rPr lang="en-US" dirty="0"/>
                        <a:t>Greater than</a:t>
                      </a:r>
                    </a:p>
                  </a:txBody>
                  <a:tcPr/>
                </a:tc>
                <a:tc>
                  <a:txBody>
                    <a:bodyPr/>
                    <a:lstStyle/>
                    <a:p>
                      <a:r>
                        <a:rPr lang="en-US" dirty="0"/>
                        <a:t>x &gt; y</a:t>
                      </a:r>
                    </a:p>
                  </a:txBody>
                  <a:tcPr/>
                </a:tc>
                <a:extLst>
                  <a:ext uri="{0D108BD9-81ED-4DB2-BD59-A6C34878D82A}">
                    <a16:rowId xmlns:a16="http://schemas.microsoft.com/office/drawing/2014/main" val="734648661"/>
                  </a:ext>
                </a:extLst>
              </a:tr>
              <a:tr h="370840">
                <a:tc>
                  <a:txBody>
                    <a:bodyPr/>
                    <a:lstStyle/>
                    <a:p>
                      <a:r>
                        <a:rPr lang="en-US" dirty="0"/>
                        <a:t>&gt;=</a:t>
                      </a:r>
                    </a:p>
                  </a:txBody>
                  <a:tcPr/>
                </a:tc>
                <a:tc>
                  <a:txBody>
                    <a:bodyPr/>
                    <a:lstStyle/>
                    <a:p>
                      <a:r>
                        <a:rPr lang="en-US" dirty="0"/>
                        <a:t>Greater than or equal to</a:t>
                      </a:r>
                    </a:p>
                  </a:txBody>
                  <a:tcPr/>
                </a:tc>
                <a:tc>
                  <a:txBody>
                    <a:bodyPr/>
                    <a:lstStyle/>
                    <a:p>
                      <a:r>
                        <a:rPr lang="en-US" dirty="0"/>
                        <a:t>x &gt;= y</a:t>
                      </a:r>
                    </a:p>
                  </a:txBody>
                  <a:tcPr/>
                </a:tc>
                <a:extLst>
                  <a:ext uri="{0D108BD9-81ED-4DB2-BD59-A6C34878D82A}">
                    <a16:rowId xmlns:a16="http://schemas.microsoft.com/office/drawing/2014/main" val="3246600434"/>
                  </a:ext>
                </a:extLst>
              </a:tr>
              <a:tr h="370840">
                <a:tc>
                  <a:txBody>
                    <a:bodyPr/>
                    <a:lstStyle/>
                    <a:p>
                      <a:r>
                        <a:rPr lang="en-US" dirty="0"/>
                        <a:t>==</a:t>
                      </a:r>
                    </a:p>
                  </a:txBody>
                  <a:tcPr/>
                </a:tc>
                <a:tc>
                  <a:txBody>
                    <a:bodyPr/>
                    <a:lstStyle/>
                    <a:p>
                      <a:r>
                        <a:rPr lang="en-US" dirty="0"/>
                        <a:t>Equal to</a:t>
                      </a:r>
                    </a:p>
                  </a:txBody>
                  <a:tcPr/>
                </a:tc>
                <a:tc>
                  <a:txBody>
                    <a:bodyPr/>
                    <a:lstStyle/>
                    <a:p>
                      <a:r>
                        <a:rPr lang="en-US" dirty="0"/>
                        <a:t>x == y</a:t>
                      </a:r>
                    </a:p>
                  </a:txBody>
                  <a:tcPr/>
                </a:tc>
                <a:extLst>
                  <a:ext uri="{0D108BD9-81ED-4DB2-BD59-A6C34878D82A}">
                    <a16:rowId xmlns:a16="http://schemas.microsoft.com/office/drawing/2014/main" val="3977523193"/>
                  </a:ext>
                </a:extLst>
              </a:tr>
              <a:tr h="370840">
                <a:tc>
                  <a:txBody>
                    <a:bodyPr/>
                    <a:lstStyle/>
                    <a:p>
                      <a:r>
                        <a:rPr lang="en-US" dirty="0"/>
                        <a:t>!=</a:t>
                      </a:r>
                    </a:p>
                  </a:txBody>
                  <a:tcPr/>
                </a:tc>
                <a:tc>
                  <a:txBody>
                    <a:bodyPr/>
                    <a:lstStyle/>
                    <a:p>
                      <a:r>
                        <a:rPr lang="en-US" dirty="0"/>
                        <a:t>NOT equal to</a:t>
                      </a:r>
                    </a:p>
                  </a:txBody>
                  <a:tcPr/>
                </a:tc>
                <a:tc>
                  <a:txBody>
                    <a:bodyPr/>
                    <a:lstStyle/>
                    <a:p>
                      <a:r>
                        <a:rPr lang="en-US" dirty="0"/>
                        <a:t>x != y</a:t>
                      </a:r>
                    </a:p>
                  </a:txBody>
                  <a:tcPr/>
                </a:tc>
                <a:extLst>
                  <a:ext uri="{0D108BD9-81ED-4DB2-BD59-A6C34878D82A}">
                    <a16:rowId xmlns:a16="http://schemas.microsoft.com/office/drawing/2014/main" val="4271060901"/>
                  </a:ext>
                </a:extLst>
              </a:tr>
              <a:tr h="370840">
                <a:tc>
                  <a:txBody>
                    <a:bodyPr/>
                    <a:lstStyle/>
                    <a:p>
                      <a:r>
                        <a:rPr lang="en-US" dirty="0"/>
                        <a:t>is.na()</a:t>
                      </a:r>
                    </a:p>
                  </a:txBody>
                  <a:tcPr/>
                </a:tc>
                <a:tc>
                  <a:txBody>
                    <a:bodyPr/>
                    <a:lstStyle/>
                    <a:p>
                      <a:r>
                        <a:rPr lang="en-US" dirty="0"/>
                        <a:t>Test if x is NA</a:t>
                      </a:r>
                    </a:p>
                  </a:txBody>
                  <a:tcPr/>
                </a:tc>
                <a:tc>
                  <a:txBody>
                    <a:bodyPr/>
                    <a:lstStyle/>
                    <a:p>
                      <a:r>
                        <a:rPr lang="en-US" dirty="0"/>
                        <a:t>is.na(x)</a:t>
                      </a:r>
                    </a:p>
                  </a:txBody>
                  <a:tcPr/>
                </a:tc>
                <a:extLst>
                  <a:ext uri="{0D108BD9-81ED-4DB2-BD59-A6C34878D82A}">
                    <a16:rowId xmlns:a16="http://schemas.microsoft.com/office/drawing/2014/main" val="3475526522"/>
                  </a:ext>
                </a:extLst>
              </a:tr>
              <a:tr h="370840">
                <a:tc>
                  <a:txBody>
                    <a:bodyPr/>
                    <a:lstStyle/>
                    <a:p>
                      <a:r>
                        <a:rPr lang="en-US" dirty="0"/>
                        <a:t>%in%</a:t>
                      </a:r>
                    </a:p>
                  </a:txBody>
                  <a:tcPr/>
                </a:tc>
                <a:tc>
                  <a:txBody>
                    <a:bodyPr/>
                    <a:lstStyle/>
                    <a:p>
                      <a:r>
                        <a:rPr lang="en-US" dirty="0"/>
                        <a:t>Group membership</a:t>
                      </a:r>
                    </a:p>
                  </a:txBody>
                  <a:tcPr/>
                </a:tc>
                <a:tc>
                  <a:txBody>
                    <a:bodyPr/>
                    <a:lstStyle/>
                    <a:p>
                      <a:r>
                        <a:rPr lang="en-US" dirty="0"/>
                        <a:t>x %in% y</a:t>
                      </a:r>
                    </a:p>
                  </a:txBody>
                  <a:tcPr/>
                </a:tc>
                <a:extLst>
                  <a:ext uri="{0D108BD9-81ED-4DB2-BD59-A6C34878D82A}">
                    <a16:rowId xmlns:a16="http://schemas.microsoft.com/office/drawing/2014/main" val="3764819792"/>
                  </a:ext>
                </a:extLst>
              </a:tr>
              <a:tr h="370840">
                <a:tc>
                  <a:txBody>
                    <a:bodyPr/>
                    <a:lstStyle/>
                    <a:p>
                      <a:r>
                        <a:rPr lang="en-US" dirty="0"/>
                        <a:t>| </a:t>
                      </a:r>
                    </a:p>
                  </a:txBody>
                  <a:tcPr/>
                </a:tc>
                <a:tc>
                  <a:txBody>
                    <a:bodyPr/>
                    <a:lstStyle/>
                    <a:p>
                      <a:r>
                        <a:rPr lang="en-US" dirty="0"/>
                        <a:t>OR</a:t>
                      </a:r>
                    </a:p>
                  </a:txBody>
                  <a:tcPr/>
                </a:tc>
                <a:tc>
                  <a:txBody>
                    <a:bodyPr/>
                    <a:lstStyle/>
                    <a:p>
                      <a:r>
                        <a:rPr lang="en-US" dirty="0"/>
                        <a:t>x | y</a:t>
                      </a:r>
                    </a:p>
                  </a:txBody>
                  <a:tcPr/>
                </a:tc>
                <a:extLst>
                  <a:ext uri="{0D108BD9-81ED-4DB2-BD59-A6C34878D82A}">
                    <a16:rowId xmlns:a16="http://schemas.microsoft.com/office/drawing/2014/main" val="1927131691"/>
                  </a:ext>
                </a:extLst>
              </a:tr>
              <a:tr h="370840">
                <a:tc>
                  <a:txBody>
                    <a:bodyPr/>
                    <a:lstStyle/>
                    <a:p>
                      <a:r>
                        <a:rPr lang="en-US" dirty="0"/>
                        <a:t>&amp;</a:t>
                      </a:r>
                    </a:p>
                  </a:txBody>
                  <a:tcPr/>
                </a:tc>
                <a:tc>
                  <a:txBody>
                    <a:bodyPr/>
                    <a:lstStyle/>
                    <a:p>
                      <a:r>
                        <a:rPr lang="en-US" dirty="0"/>
                        <a:t>AND</a:t>
                      </a:r>
                    </a:p>
                  </a:txBody>
                  <a:tcPr/>
                </a:tc>
                <a:tc>
                  <a:txBody>
                    <a:bodyPr/>
                    <a:lstStyle/>
                    <a:p>
                      <a:r>
                        <a:rPr lang="en-US" dirty="0"/>
                        <a:t>x &amp; y</a:t>
                      </a:r>
                    </a:p>
                  </a:txBody>
                  <a:tcPr/>
                </a:tc>
                <a:extLst>
                  <a:ext uri="{0D108BD9-81ED-4DB2-BD59-A6C34878D82A}">
                    <a16:rowId xmlns:a16="http://schemas.microsoft.com/office/drawing/2014/main" val="1462342425"/>
                  </a:ext>
                </a:extLst>
              </a:tr>
            </a:tbl>
          </a:graphicData>
        </a:graphic>
      </p:graphicFrame>
      <p:pic>
        <p:nvPicPr>
          <p:cNvPr id="5" name="Picture 4">
            <a:extLst>
              <a:ext uri="{FF2B5EF4-FFF2-40B4-BE49-F238E27FC236}">
                <a16:creationId xmlns:a16="http://schemas.microsoft.com/office/drawing/2014/main" id="{1B2324EA-2FAB-D95D-C0F9-7183E17BFE4F}"/>
              </a:ext>
            </a:extLst>
          </p:cNvPr>
          <p:cNvPicPr>
            <a:picLocks noChangeAspect="1"/>
          </p:cNvPicPr>
          <p:nvPr/>
        </p:nvPicPr>
        <p:blipFill>
          <a:blip r:embed="rId3"/>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4057127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111023"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dirty="0">
                <a:solidFill>
                  <a:srgbClr val="204A87"/>
                </a:solidFill>
                <a:latin typeface="SFMono-Regular"/>
              </a:rPr>
              <a:t>select</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5" name="Iris">
            <a:extLst>
              <a:ext uri="{FF2B5EF4-FFF2-40B4-BE49-F238E27FC236}">
                <a16:creationId xmlns:a16="http://schemas.microsoft.com/office/drawing/2014/main" id="{4557189E-508C-3D58-8DEB-E412AAFEEF00}"/>
              </a:ext>
            </a:extLst>
          </p:cNvPr>
          <p:cNvPicPr/>
          <p:nvPr/>
        </p:nvPicPr>
        <p:blipFill>
          <a:blip r:embed="rId3"/>
          <a:stretch>
            <a:fillRect/>
          </a:stretch>
        </p:blipFill>
        <p:spPr>
          <a:xfrm>
            <a:off x="3042811" y="1934037"/>
            <a:ext cx="6106377" cy="3486637"/>
          </a:xfrm>
          <a:prstGeom prst="rect">
            <a:avLst/>
          </a:prstGeom>
        </p:spPr>
      </p:pic>
      <p:pic>
        <p:nvPicPr>
          <p:cNvPr id="7" name="Picture 6" hidden="1">
            <a:extLst>
              <a:ext uri="{FF2B5EF4-FFF2-40B4-BE49-F238E27FC236}">
                <a16:creationId xmlns:a16="http://schemas.microsoft.com/office/drawing/2014/main" id="{3837E50B-6525-73F9-8881-B1CCACC1350E}"/>
              </a:ext>
            </a:extLst>
          </p:cNvPr>
          <p:cNvPicPr>
            <a:picLocks noChangeAspect="1"/>
          </p:cNvPicPr>
          <p:nvPr/>
        </p:nvPicPr>
        <p:blipFill>
          <a:blip r:embed="rId4"/>
          <a:stretch>
            <a:fillRect/>
          </a:stretch>
        </p:blipFill>
        <p:spPr>
          <a:xfrm>
            <a:off x="3061863" y="1934037"/>
            <a:ext cx="6087325" cy="3715268"/>
          </a:xfrm>
          <a:prstGeom prst="rect">
            <a:avLst/>
          </a:prstGeom>
        </p:spPr>
      </p:pic>
      <p:pic>
        <p:nvPicPr>
          <p:cNvPr id="9" name="Picture 8" hidden="1">
            <a:extLst>
              <a:ext uri="{FF2B5EF4-FFF2-40B4-BE49-F238E27FC236}">
                <a16:creationId xmlns:a16="http://schemas.microsoft.com/office/drawing/2014/main" id="{BFF6AC27-586B-A0B4-78B3-D82DE7B9FD59}"/>
              </a:ext>
            </a:extLst>
          </p:cNvPr>
          <p:cNvPicPr>
            <a:picLocks noChangeAspect="1"/>
          </p:cNvPicPr>
          <p:nvPr/>
        </p:nvPicPr>
        <p:blipFill>
          <a:blip r:embed="rId5"/>
          <a:stretch>
            <a:fillRect/>
          </a:stretch>
        </p:blipFill>
        <p:spPr>
          <a:xfrm>
            <a:off x="3042811" y="1934037"/>
            <a:ext cx="6068272" cy="3724795"/>
          </a:xfrm>
          <a:prstGeom prst="rect">
            <a:avLst/>
          </a:prstGeom>
        </p:spPr>
      </p:pic>
      <p:pic>
        <p:nvPicPr>
          <p:cNvPr id="11" name="Picture 10" hidden="1">
            <a:extLst>
              <a:ext uri="{FF2B5EF4-FFF2-40B4-BE49-F238E27FC236}">
                <a16:creationId xmlns:a16="http://schemas.microsoft.com/office/drawing/2014/main" id="{1C0E56F5-FA1C-33A9-B0A4-E5C53DD6A7A2}"/>
              </a:ext>
            </a:extLst>
          </p:cNvPr>
          <p:cNvPicPr>
            <a:picLocks noChangeAspect="1"/>
          </p:cNvPicPr>
          <p:nvPr/>
        </p:nvPicPr>
        <p:blipFill>
          <a:blip r:embed="rId6"/>
          <a:stretch>
            <a:fillRect/>
          </a:stretch>
        </p:blipFill>
        <p:spPr>
          <a:xfrm>
            <a:off x="3057099" y="1934037"/>
            <a:ext cx="6096851" cy="4372585"/>
          </a:xfrm>
          <a:prstGeom prst="rect">
            <a:avLst/>
          </a:prstGeom>
        </p:spPr>
      </p:pic>
      <p:pic>
        <p:nvPicPr>
          <p:cNvPr id="13" name="Picture 12" hidden="1">
            <a:extLst>
              <a:ext uri="{FF2B5EF4-FFF2-40B4-BE49-F238E27FC236}">
                <a16:creationId xmlns:a16="http://schemas.microsoft.com/office/drawing/2014/main" id="{60B5AEE0-4ADE-108A-DEE2-A16A75A0B32A}"/>
              </a:ext>
            </a:extLst>
          </p:cNvPr>
          <p:cNvPicPr>
            <a:picLocks noChangeAspect="1"/>
          </p:cNvPicPr>
          <p:nvPr/>
        </p:nvPicPr>
        <p:blipFill>
          <a:blip r:embed="rId7"/>
          <a:stretch>
            <a:fillRect/>
          </a:stretch>
        </p:blipFill>
        <p:spPr>
          <a:xfrm>
            <a:off x="3090443" y="1929273"/>
            <a:ext cx="6077798" cy="3724795"/>
          </a:xfrm>
          <a:prstGeom prst="rect">
            <a:avLst/>
          </a:prstGeom>
        </p:spPr>
      </p:pic>
      <p:pic>
        <p:nvPicPr>
          <p:cNvPr id="15" name="Picture 14" hidden="1">
            <a:extLst>
              <a:ext uri="{FF2B5EF4-FFF2-40B4-BE49-F238E27FC236}">
                <a16:creationId xmlns:a16="http://schemas.microsoft.com/office/drawing/2014/main" id="{ED1F5103-B74F-C7BC-1D98-E81CB7E420B6}"/>
              </a:ext>
            </a:extLst>
          </p:cNvPr>
          <p:cNvPicPr>
            <a:picLocks noChangeAspect="1"/>
          </p:cNvPicPr>
          <p:nvPr/>
        </p:nvPicPr>
        <p:blipFill>
          <a:blip r:embed="rId8"/>
          <a:stretch>
            <a:fillRect/>
          </a:stretch>
        </p:blipFill>
        <p:spPr>
          <a:xfrm>
            <a:off x="2999944" y="1905457"/>
            <a:ext cx="6077798" cy="3772426"/>
          </a:xfrm>
          <a:prstGeom prst="rect">
            <a:avLst/>
          </a:prstGeom>
        </p:spPr>
      </p:pic>
      <p:pic>
        <p:nvPicPr>
          <p:cNvPr id="16" name="Picture 15">
            <a:extLst>
              <a:ext uri="{FF2B5EF4-FFF2-40B4-BE49-F238E27FC236}">
                <a16:creationId xmlns:a16="http://schemas.microsoft.com/office/drawing/2014/main" id="{D407659F-8298-A85D-FC22-D5656E7A397B}"/>
              </a:ext>
            </a:extLst>
          </p:cNvPr>
          <p:cNvPicPr>
            <a:picLocks noChangeAspect="1"/>
          </p:cNvPicPr>
          <p:nvPr/>
        </p:nvPicPr>
        <p:blipFill>
          <a:blip r:embed="rId9"/>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253175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111023"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dirty="0">
                <a:solidFill>
                  <a:srgbClr val="204A87"/>
                </a:solidFill>
                <a:latin typeface="SFMono-Regular"/>
              </a:rPr>
              <a:t>select</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5" name="Iris" hidden="1">
            <a:extLst>
              <a:ext uri="{FF2B5EF4-FFF2-40B4-BE49-F238E27FC236}">
                <a16:creationId xmlns:a16="http://schemas.microsoft.com/office/drawing/2014/main" id="{4557189E-508C-3D58-8DEB-E412AAFEEF00}"/>
              </a:ext>
            </a:extLst>
          </p:cNvPr>
          <p:cNvPicPr/>
          <p:nvPr/>
        </p:nvPicPr>
        <p:blipFill>
          <a:blip r:embed="rId3"/>
          <a:stretch>
            <a:fillRect/>
          </a:stretch>
        </p:blipFill>
        <p:spPr>
          <a:xfrm>
            <a:off x="3042811" y="1934037"/>
            <a:ext cx="6106377" cy="3486637"/>
          </a:xfrm>
          <a:prstGeom prst="rect">
            <a:avLst/>
          </a:prstGeom>
        </p:spPr>
      </p:pic>
      <p:pic>
        <p:nvPicPr>
          <p:cNvPr id="7" name="Picture 6">
            <a:extLst>
              <a:ext uri="{FF2B5EF4-FFF2-40B4-BE49-F238E27FC236}">
                <a16:creationId xmlns:a16="http://schemas.microsoft.com/office/drawing/2014/main" id="{3837E50B-6525-73F9-8881-B1CCACC1350E}"/>
              </a:ext>
            </a:extLst>
          </p:cNvPr>
          <p:cNvPicPr>
            <a:picLocks noChangeAspect="1"/>
          </p:cNvPicPr>
          <p:nvPr/>
        </p:nvPicPr>
        <p:blipFill>
          <a:blip r:embed="rId4"/>
          <a:stretch>
            <a:fillRect/>
          </a:stretch>
        </p:blipFill>
        <p:spPr>
          <a:xfrm>
            <a:off x="3061863" y="1934037"/>
            <a:ext cx="6087325" cy="3715268"/>
          </a:xfrm>
          <a:prstGeom prst="rect">
            <a:avLst/>
          </a:prstGeom>
        </p:spPr>
      </p:pic>
      <p:pic>
        <p:nvPicPr>
          <p:cNvPr id="2" name="Picture 1">
            <a:extLst>
              <a:ext uri="{FF2B5EF4-FFF2-40B4-BE49-F238E27FC236}">
                <a16:creationId xmlns:a16="http://schemas.microsoft.com/office/drawing/2014/main" id="{A301AE4D-C586-754F-67FE-2E04573AB1FF}"/>
              </a:ext>
            </a:extLst>
          </p:cNvPr>
          <p:cNvPicPr>
            <a:picLocks noChangeAspect="1"/>
          </p:cNvPicPr>
          <p:nvPr/>
        </p:nvPicPr>
        <p:blipFill>
          <a:blip r:embed="rId5"/>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208580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111023"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dirty="0">
                <a:solidFill>
                  <a:srgbClr val="204A87"/>
                </a:solidFill>
                <a:latin typeface="SFMono-Regular"/>
              </a:rPr>
              <a:t>select</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FF6AC27-586B-A0B4-78B3-D82DE7B9FD59}"/>
              </a:ext>
            </a:extLst>
          </p:cNvPr>
          <p:cNvPicPr>
            <a:picLocks noChangeAspect="1"/>
          </p:cNvPicPr>
          <p:nvPr/>
        </p:nvPicPr>
        <p:blipFill>
          <a:blip r:embed="rId3"/>
          <a:stretch>
            <a:fillRect/>
          </a:stretch>
        </p:blipFill>
        <p:spPr>
          <a:xfrm>
            <a:off x="3042811" y="1934037"/>
            <a:ext cx="6068272" cy="3724795"/>
          </a:xfrm>
          <a:prstGeom prst="rect">
            <a:avLst/>
          </a:prstGeom>
        </p:spPr>
      </p:pic>
      <p:pic>
        <p:nvPicPr>
          <p:cNvPr id="2" name="Picture 1">
            <a:extLst>
              <a:ext uri="{FF2B5EF4-FFF2-40B4-BE49-F238E27FC236}">
                <a16:creationId xmlns:a16="http://schemas.microsoft.com/office/drawing/2014/main" id="{A2DB4EB2-6B86-FB7F-1BAD-91967044D65A}"/>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3150930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111023"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dirty="0">
                <a:solidFill>
                  <a:srgbClr val="204A87"/>
                </a:solidFill>
                <a:latin typeface="SFMono-Regular"/>
              </a:rPr>
              <a:t>select</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1C0E56F5-FA1C-33A9-B0A4-E5C53DD6A7A2}"/>
              </a:ext>
            </a:extLst>
          </p:cNvPr>
          <p:cNvPicPr>
            <a:picLocks noChangeAspect="1"/>
          </p:cNvPicPr>
          <p:nvPr/>
        </p:nvPicPr>
        <p:blipFill>
          <a:blip r:embed="rId3"/>
          <a:stretch>
            <a:fillRect/>
          </a:stretch>
        </p:blipFill>
        <p:spPr>
          <a:xfrm>
            <a:off x="3057099" y="1934037"/>
            <a:ext cx="6096851" cy="4372585"/>
          </a:xfrm>
          <a:prstGeom prst="rect">
            <a:avLst/>
          </a:prstGeom>
        </p:spPr>
      </p:pic>
      <p:pic>
        <p:nvPicPr>
          <p:cNvPr id="6" name="Picture 5">
            <a:extLst>
              <a:ext uri="{FF2B5EF4-FFF2-40B4-BE49-F238E27FC236}">
                <a16:creationId xmlns:a16="http://schemas.microsoft.com/office/drawing/2014/main" id="{1184AC82-D34E-3320-9990-91B75C916915}"/>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59578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60C54-30D3-680C-DF8E-7E6B8D5DB46D}"/>
              </a:ext>
            </a:extLst>
          </p:cNvPr>
          <p:cNvSpPr>
            <a:spLocks noGrp="1"/>
          </p:cNvSpPr>
          <p:nvPr>
            <p:ph type="title"/>
          </p:nvPr>
        </p:nvSpPr>
        <p:spPr/>
        <p:txBody>
          <a:bodyPr/>
          <a:lstStyle/>
          <a:p>
            <a:r>
              <a:rPr lang="en-US" dirty="0"/>
              <a:t>Data Wrangling</a:t>
            </a:r>
          </a:p>
        </p:txBody>
      </p:sp>
      <p:pic>
        <p:nvPicPr>
          <p:cNvPr id="4" name="Picture 3">
            <a:extLst>
              <a:ext uri="{FF2B5EF4-FFF2-40B4-BE49-F238E27FC236}">
                <a16:creationId xmlns:a16="http://schemas.microsoft.com/office/drawing/2014/main" id="{E4D0A65A-93D1-D981-693E-C20D3E0A3BE8}"/>
              </a:ext>
            </a:extLst>
          </p:cNvPr>
          <p:cNvPicPr>
            <a:picLocks noChangeAspect="1"/>
          </p:cNvPicPr>
          <p:nvPr/>
        </p:nvPicPr>
        <p:blipFill>
          <a:blip r:embed="rId3"/>
          <a:stretch>
            <a:fillRect/>
          </a:stretch>
        </p:blipFill>
        <p:spPr>
          <a:xfrm>
            <a:off x="1977271" y="2736497"/>
            <a:ext cx="8237457" cy="3027305"/>
          </a:xfrm>
          <a:prstGeom prst="rect">
            <a:avLst/>
          </a:prstGeom>
        </p:spPr>
      </p:pic>
      <p:sp>
        <p:nvSpPr>
          <p:cNvPr id="5" name="TextBox 4">
            <a:extLst>
              <a:ext uri="{FF2B5EF4-FFF2-40B4-BE49-F238E27FC236}">
                <a16:creationId xmlns:a16="http://schemas.microsoft.com/office/drawing/2014/main" id="{EA53273F-40B8-9967-B3C0-82C2CC41E632}"/>
              </a:ext>
            </a:extLst>
          </p:cNvPr>
          <p:cNvSpPr txBox="1"/>
          <p:nvPr/>
        </p:nvSpPr>
        <p:spPr>
          <a:xfrm>
            <a:off x="2183627" y="3844858"/>
            <a:ext cx="3912373" cy="374469"/>
          </a:xfrm>
          <a:prstGeom prst="rect">
            <a:avLst/>
          </a:prstGeom>
          <a:solidFill>
            <a:srgbClr val="00B0F0">
              <a:alpha val="30000"/>
            </a:srgbClr>
          </a:solidFill>
        </p:spPr>
        <p:txBody>
          <a:bodyPr wrap="square" rtlCol="0">
            <a:spAutoFit/>
          </a:bodyPr>
          <a:lstStyle/>
          <a:p>
            <a:endParaRPr lang="en-US" dirty="0"/>
          </a:p>
        </p:txBody>
      </p:sp>
      <p:pic>
        <p:nvPicPr>
          <p:cNvPr id="2050" name="Picture 2" descr="Stat 331/531 Statistical Computing with R - 3 Data Cleaning and Manipulation">
            <a:extLst>
              <a:ext uri="{FF2B5EF4-FFF2-40B4-BE49-F238E27FC236}">
                <a16:creationId xmlns:a16="http://schemas.microsoft.com/office/drawing/2014/main" id="{E89B79F6-4D33-D811-DBD5-BC7BD5539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8000" y="1013708"/>
            <a:ext cx="5161823" cy="323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70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111023"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dirty="0">
                <a:solidFill>
                  <a:srgbClr val="204A87"/>
                </a:solidFill>
                <a:latin typeface="SFMono-Regular"/>
              </a:rPr>
              <a:t>select</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60B5AEE0-4ADE-108A-DEE2-A16A75A0B32A}"/>
              </a:ext>
            </a:extLst>
          </p:cNvPr>
          <p:cNvPicPr>
            <a:picLocks noChangeAspect="1"/>
          </p:cNvPicPr>
          <p:nvPr/>
        </p:nvPicPr>
        <p:blipFill>
          <a:blip r:embed="rId3"/>
          <a:stretch>
            <a:fillRect/>
          </a:stretch>
        </p:blipFill>
        <p:spPr>
          <a:xfrm>
            <a:off x="3090443" y="1929273"/>
            <a:ext cx="6077798" cy="3724795"/>
          </a:xfrm>
          <a:prstGeom prst="rect">
            <a:avLst/>
          </a:prstGeom>
        </p:spPr>
      </p:pic>
      <p:pic>
        <p:nvPicPr>
          <p:cNvPr id="2" name="Picture 1">
            <a:extLst>
              <a:ext uri="{FF2B5EF4-FFF2-40B4-BE49-F238E27FC236}">
                <a16:creationId xmlns:a16="http://schemas.microsoft.com/office/drawing/2014/main" id="{821A6E87-A175-036B-6460-21B6B7D2C351}"/>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254837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111023"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dirty="0">
                <a:solidFill>
                  <a:srgbClr val="204A87"/>
                </a:solidFill>
                <a:latin typeface="SFMono-Regular"/>
              </a:rPr>
              <a:t>select</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ED1F5103-B74F-C7BC-1D98-E81CB7E420B6}"/>
              </a:ext>
            </a:extLst>
          </p:cNvPr>
          <p:cNvPicPr>
            <a:picLocks noChangeAspect="1"/>
          </p:cNvPicPr>
          <p:nvPr/>
        </p:nvPicPr>
        <p:blipFill>
          <a:blip r:embed="rId3"/>
          <a:stretch>
            <a:fillRect/>
          </a:stretch>
        </p:blipFill>
        <p:spPr>
          <a:xfrm>
            <a:off x="2999944" y="1905457"/>
            <a:ext cx="6077798" cy="3772426"/>
          </a:xfrm>
          <a:prstGeom prst="rect">
            <a:avLst/>
          </a:prstGeom>
        </p:spPr>
      </p:pic>
      <p:pic>
        <p:nvPicPr>
          <p:cNvPr id="2" name="Picture 1">
            <a:extLst>
              <a:ext uri="{FF2B5EF4-FFF2-40B4-BE49-F238E27FC236}">
                <a16:creationId xmlns:a16="http://schemas.microsoft.com/office/drawing/2014/main" id="{9EC75F45-49BE-FD0C-D0AD-EC6118AC8AEB}"/>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60380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helpers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111023"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dirty="0">
                <a:solidFill>
                  <a:srgbClr val="204A87"/>
                </a:solidFill>
                <a:latin typeface="SFMono-Regular"/>
              </a:rPr>
              <a:t>select</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272C33DC-90ED-9448-4AD0-0E7AF2B71B9A}"/>
              </a:ext>
            </a:extLst>
          </p:cNvPr>
          <p:cNvSpPr txBox="1"/>
          <p:nvPr/>
        </p:nvSpPr>
        <p:spPr>
          <a:xfrm>
            <a:off x="1407160" y="1950720"/>
            <a:ext cx="9377680" cy="41581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a:solidFill>
                  <a:schemeClr val="accent1">
                    <a:lumMod val="75000"/>
                  </a:schemeClr>
                </a:solidFill>
                <a:latin typeface="Lucida Sans" panose="020B0602030504020204" pitchFamily="34" charset="0"/>
              </a:rPr>
              <a:t>starts_with</a:t>
            </a:r>
            <a:r>
              <a:rPr lang="en-US" sz="2000" dirty="0">
                <a:solidFill>
                  <a:schemeClr val="accent1">
                    <a:lumMod val="75000"/>
                  </a:schemeClr>
                </a:solidFill>
                <a:latin typeface="Lucida Sans" panose="020B0602030504020204" pitchFamily="34" charset="0"/>
              </a:rPr>
              <a:t>()</a:t>
            </a:r>
            <a:r>
              <a:rPr lang="en-US" dirty="0"/>
              <a:t>: Starts with a prefix</a:t>
            </a:r>
          </a:p>
          <a:p>
            <a:pPr marL="285750" indent="-285750">
              <a:lnSpc>
                <a:spcPct val="150000"/>
              </a:lnSpc>
              <a:buFont typeface="Arial" panose="020B0604020202020204" pitchFamily="34" charset="0"/>
              <a:buChar char="•"/>
            </a:pPr>
            <a:r>
              <a:rPr lang="en-US" sz="2000" dirty="0" err="1">
                <a:solidFill>
                  <a:schemeClr val="accent1">
                    <a:lumMod val="75000"/>
                  </a:schemeClr>
                </a:solidFill>
                <a:latin typeface="Lucida Sans" panose="020B0602030504020204" pitchFamily="34" charset="0"/>
              </a:rPr>
              <a:t>ends_with</a:t>
            </a:r>
            <a:r>
              <a:rPr lang="en-US" sz="2000" dirty="0">
                <a:solidFill>
                  <a:schemeClr val="accent1">
                    <a:lumMod val="75000"/>
                  </a:schemeClr>
                </a:solidFill>
                <a:latin typeface="Lucida Sans" panose="020B0602030504020204" pitchFamily="34" charset="0"/>
              </a:rPr>
              <a:t>():</a:t>
            </a:r>
            <a:r>
              <a:rPr lang="en-US" dirty="0"/>
              <a:t> Ends with a suffix</a:t>
            </a:r>
          </a:p>
          <a:p>
            <a:pPr marL="285750" indent="-285750">
              <a:lnSpc>
                <a:spcPct val="150000"/>
              </a:lnSpc>
              <a:buFont typeface="Arial" panose="020B0604020202020204" pitchFamily="34" charset="0"/>
              <a:buChar char="•"/>
            </a:pPr>
            <a:r>
              <a:rPr lang="en-US" sz="2000" dirty="0">
                <a:solidFill>
                  <a:schemeClr val="accent1">
                    <a:lumMod val="75000"/>
                  </a:schemeClr>
                </a:solidFill>
                <a:latin typeface="Lucida Sans" panose="020B0602030504020204" pitchFamily="34" charset="0"/>
              </a:rPr>
              <a:t>contains():</a:t>
            </a:r>
            <a:r>
              <a:rPr lang="en-US" dirty="0"/>
              <a:t> Contains a literal string</a:t>
            </a:r>
          </a:p>
          <a:p>
            <a:pPr marL="285750" indent="-285750">
              <a:lnSpc>
                <a:spcPct val="150000"/>
              </a:lnSpc>
              <a:buFont typeface="Arial" panose="020B0604020202020204" pitchFamily="34" charset="0"/>
              <a:buChar char="•"/>
            </a:pPr>
            <a:r>
              <a:rPr lang="en-US" sz="2000" dirty="0" err="1">
                <a:solidFill>
                  <a:schemeClr val="accent1">
                    <a:lumMod val="75000"/>
                  </a:schemeClr>
                </a:solidFill>
                <a:latin typeface="Lucida Sans" panose="020B0602030504020204" pitchFamily="34" charset="0"/>
              </a:rPr>
              <a:t>num_range</a:t>
            </a:r>
            <a:r>
              <a:rPr lang="en-US" sz="2000" dirty="0">
                <a:solidFill>
                  <a:schemeClr val="accent1">
                    <a:lumMod val="75000"/>
                  </a:schemeClr>
                </a:solidFill>
                <a:latin typeface="Lucida Sans" panose="020B0602030504020204" pitchFamily="34" charset="0"/>
              </a:rPr>
              <a:t>():</a:t>
            </a:r>
            <a:r>
              <a:rPr lang="en-US" dirty="0"/>
              <a:t> Matches a numerical range like x01, x02, x03</a:t>
            </a:r>
          </a:p>
          <a:p>
            <a:pPr marL="285750" indent="-285750">
              <a:lnSpc>
                <a:spcPct val="150000"/>
              </a:lnSpc>
              <a:buFont typeface="Arial" panose="020B0604020202020204" pitchFamily="34" charset="0"/>
              <a:buChar char="•"/>
            </a:pPr>
            <a:r>
              <a:rPr lang="en-US" sz="2000" dirty="0" err="1">
                <a:solidFill>
                  <a:schemeClr val="accent1">
                    <a:lumMod val="75000"/>
                  </a:schemeClr>
                </a:solidFill>
                <a:latin typeface="Lucida Sans" panose="020B0602030504020204" pitchFamily="34" charset="0"/>
              </a:rPr>
              <a:t>one_of</a:t>
            </a:r>
            <a:r>
              <a:rPr lang="en-US" sz="2000" dirty="0">
                <a:solidFill>
                  <a:schemeClr val="accent1">
                    <a:lumMod val="75000"/>
                  </a:schemeClr>
                </a:solidFill>
                <a:latin typeface="Lucida Sans" panose="020B0602030504020204" pitchFamily="34" charset="0"/>
              </a:rPr>
              <a:t>():</a:t>
            </a:r>
            <a:r>
              <a:rPr lang="en-US" dirty="0"/>
              <a:t> Matches variable names in a character vector</a:t>
            </a:r>
          </a:p>
          <a:p>
            <a:pPr marL="285750" indent="-285750">
              <a:lnSpc>
                <a:spcPct val="150000"/>
              </a:lnSpc>
              <a:buFont typeface="Arial" panose="020B0604020202020204" pitchFamily="34" charset="0"/>
              <a:buChar char="•"/>
            </a:pPr>
            <a:r>
              <a:rPr lang="en-US" sz="2000" dirty="0">
                <a:solidFill>
                  <a:schemeClr val="accent1">
                    <a:lumMod val="75000"/>
                  </a:schemeClr>
                </a:solidFill>
                <a:latin typeface="Lucida Sans" panose="020B0602030504020204" pitchFamily="34" charset="0"/>
              </a:rPr>
              <a:t>everything():</a:t>
            </a:r>
            <a:r>
              <a:rPr lang="en-US" dirty="0"/>
              <a:t> Matches all variables</a:t>
            </a:r>
          </a:p>
          <a:p>
            <a:pPr marL="285750" indent="-285750">
              <a:lnSpc>
                <a:spcPct val="150000"/>
              </a:lnSpc>
              <a:buFont typeface="Arial" panose="020B0604020202020204" pitchFamily="34" charset="0"/>
              <a:buChar char="•"/>
            </a:pPr>
            <a:r>
              <a:rPr lang="en-US" sz="2000" dirty="0" err="1">
                <a:solidFill>
                  <a:schemeClr val="accent1">
                    <a:lumMod val="75000"/>
                  </a:schemeClr>
                </a:solidFill>
                <a:latin typeface="Lucida Sans" panose="020B0602030504020204" pitchFamily="34" charset="0"/>
              </a:rPr>
              <a:t>last_col</a:t>
            </a:r>
            <a:r>
              <a:rPr lang="en-US" sz="2000" dirty="0">
                <a:solidFill>
                  <a:schemeClr val="accent1">
                    <a:lumMod val="75000"/>
                  </a:schemeClr>
                </a:solidFill>
                <a:latin typeface="Lucida Sans" panose="020B0602030504020204" pitchFamily="34" charset="0"/>
              </a:rPr>
              <a:t>():</a:t>
            </a:r>
            <a:r>
              <a:rPr lang="en-US" dirty="0"/>
              <a:t> Select last variable, possibly with an offset</a:t>
            </a:r>
          </a:p>
          <a:p>
            <a:pPr marL="285750" indent="-285750">
              <a:lnSpc>
                <a:spcPct val="150000"/>
              </a:lnSpc>
              <a:buFont typeface="Arial" panose="020B0604020202020204" pitchFamily="34" charset="0"/>
              <a:buChar char="•"/>
            </a:pPr>
            <a:r>
              <a:rPr lang="en-US" sz="2000" dirty="0">
                <a:solidFill>
                  <a:schemeClr val="accent1">
                    <a:lumMod val="75000"/>
                  </a:schemeClr>
                </a:solidFill>
                <a:latin typeface="Lucida Sans" panose="020B0602030504020204" pitchFamily="34" charset="0"/>
              </a:rPr>
              <a:t>matches():</a:t>
            </a:r>
            <a:r>
              <a:rPr lang="en-US" dirty="0"/>
              <a:t> Matches a regular expression (a sequence of symbols/characters expressing a string/pattern to be searched for within text)</a:t>
            </a:r>
          </a:p>
        </p:txBody>
      </p:sp>
      <p:pic>
        <p:nvPicPr>
          <p:cNvPr id="6" name="Picture 5">
            <a:extLst>
              <a:ext uri="{FF2B5EF4-FFF2-40B4-BE49-F238E27FC236}">
                <a16:creationId xmlns:a16="http://schemas.microsoft.com/office/drawing/2014/main" id="{199FA9D2-001E-D07A-F6B0-7E7F878083DE}"/>
              </a:ext>
            </a:extLst>
          </p:cNvPr>
          <p:cNvPicPr>
            <a:picLocks noChangeAspect="1"/>
          </p:cNvPicPr>
          <p:nvPr/>
        </p:nvPicPr>
        <p:blipFill>
          <a:blip r:embed="rId3"/>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942570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add new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464364"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mutate()</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017C69F-2BE8-2A47-1352-D6C2CF9A40D0}"/>
              </a:ext>
            </a:extLst>
          </p:cNvPr>
          <p:cNvPicPr>
            <a:picLocks noChangeAspect="1"/>
          </p:cNvPicPr>
          <p:nvPr/>
        </p:nvPicPr>
        <p:blipFill>
          <a:blip r:embed="rId3"/>
          <a:stretch>
            <a:fillRect/>
          </a:stretch>
        </p:blipFill>
        <p:spPr>
          <a:xfrm>
            <a:off x="2686756" y="1362073"/>
            <a:ext cx="6562733" cy="5331461"/>
          </a:xfrm>
          <a:prstGeom prst="rect">
            <a:avLst/>
          </a:prstGeom>
        </p:spPr>
      </p:pic>
      <p:pic>
        <p:nvPicPr>
          <p:cNvPr id="7" name="Picture 6">
            <a:extLst>
              <a:ext uri="{FF2B5EF4-FFF2-40B4-BE49-F238E27FC236}">
                <a16:creationId xmlns:a16="http://schemas.microsoft.com/office/drawing/2014/main" id="{29039609-CC40-2FEA-158C-C4E0BF1E2252}"/>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
        <p:nvSpPr>
          <p:cNvPr id="8" name="TextBox 7">
            <a:extLst>
              <a:ext uri="{FF2B5EF4-FFF2-40B4-BE49-F238E27FC236}">
                <a16:creationId xmlns:a16="http://schemas.microsoft.com/office/drawing/2014/main" id="{28FE4860-8220-5229-3B15-4103F11383EF}"/>
              </a:ext>
            </a:extLst>
          </p:cNvPr>
          <p:cNvSpPr txBox="1"/>
          <p:nvPr/>
        </p:nvSpPr>
        <p:spPr>
          <a:xfrm>
            <a:off x="7261192" y="6550223"/>
            <a:ext cx="2244052" cy="307777"/>
          </a:xfrm>
          <a:prstGeom prst="rect">
            <a:avLst/>
          </a:prstGeom>
          <a:noFill/>
        </p:spPr>
        <p:txBody>
          <a:bodyPr wrap="square">
            <a:spAutoFit/>
          </a:bodyPr>
          <a:lstStyle/>
          <a:p>
            <a:r>
              <a:rPr lang="en-US" sz="1400" b="0" i="0" u="sng" dirty="0">
                <a:solidFill>
                  <a:srgbClr val="478EFF"/>
                </a:solidFill>
                <a:effectLst/>
                <a:latin typeface="ksqy"/>
                <a:hlinkClick r:id="rId5"/>
              </a:rPr>
              <a:t>Artwork by @allison_horst</a:t>
            </a:r>
            <a:endParaRPr lang="en-US" sz="1400" dirty="0"/>
          </a:p>
        </p:txBody>
      </p:sp>
    </p:spTree>
    <p:extLst>
      <p:ext uri="{BB962C8B-B14F-4D97-AF65-F5344CB8AC3E}">
        <p14:creationId xmlns:p14="http://schemas.microsoft.com/office/powerpoint/2010/main" val="64978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add new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464364"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mutate()</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2" name="Iris">
            <a:extLst>
              <a:ext uri="{FF2B5EF4-FFF2-40B4-BE49-F238E27FC236}">
                <a16:creationId xmlns:a16="http://schemas.microsoft.com/office/drawing/2014/main" id="{770BEDDB-B365-D68E-7856-61A7C064E38D}"/>
              </a:ext>
            </a:extLst>
          </p:cNvPr>
          <p:cNvPicPr/>
          <p:nvPr/>
        </p:nvPicPr>
        <p:blipFill>
          <a:blip r:embed="rId3"/>
          <a:stretch>
            <a:fillRect/>
          </a:stretch>
        </p:blipFill>
        <p:spPr>
          <a:xfrm>
            <a:off x="3042811" y="1934037"/>
            <a:ext cx="6106377" cy="3486637"/>
          </a:xfrm>
          <a:prstGeom prst="rect">
            <a:avLst/>
          </a:prstGeom>
        </p:spPr>
      </p:pic>
      <p:pic>
        <p:nvPicPr>
          <p:cNvPr id="7" name="Picture 6">
            <a:extLst>
              <a:ext uri="{FF2B5EF4-FFF2-40B4-BE49-F238E27FC236}">
                <a16:creationId xmlns:a16="http://schemas.microsoft.com/office/drawing/2014/main" id="{90AE73AC-B9C2-5614-1156-DB5CF0144B9F}"/>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82136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add new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464364"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mutate()</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91B69FE-1DD0-444E-E2CB-1FB93B819AC2}"/>
              </a:ext>
            </a:extLst>
          </p:cNvPr>
          <p:cNvPicPr>
            <a:picLocks noChangeAspect="1"/>
          </p:cNvPicPr>
          <p:nvPr/>
        </p:nvPicPr>
        <p:blipFill>
          <a:blip r:embed="rId3"/>
          <a:stretch>
            <a:fillRect/>
          </a:stretch>
        </p:blipFill>
        <p:spPr>
          <a:xfrm>
            <a:off x="3042811" y="1934037"/>
            <a:ext cx="7602011" cy="3991532"/>
          </a:xfrm>
          <a:prstGeom prst="rect">
            <a:avLst/>
          </a:prstGeom>
        </p:spPr>
      </p:pic>
      <p:sp>
        <p:nvSpPr>
          <p:cNvPr id="7" name="Arrow: Left 6">
            <a:extLst>
              <a:ext uri="{FF2B5EF4-FFF2-40B4-BE49-F238E27FC236}">
                <a16:creationId xmlns:a16="http://schemas.microsoft.com/office/drawing/2014/main" id="{08E8E0DE-6F87-BADA-0EBC-5B14C15C5024}"/>
              </a:ext>
            </a:extLst>
          </p:cNvPr>
          <p:cNvSpPr/>
          <p:nvPr/>
        </p:nvSpPr>
        <p:spPr>
          <a:xfrm rot="16200000">
            <a:off x="8161847" y="2457898"/>
            <a:ext cx="706968" cy="591770"/>
          </a:xfrm>
          <a:prstGeom prst="leftArrow">
            <a:avLst>
              <a:gd name="adj1" fmla="val 38571"/>
              <a:gd name="adj2" fmla="val 201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F617420-90EF-C5E6-55AF-B1D7BBD74D4F}"/>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3585192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add new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464364"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mutate()</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AE7510F-8107-4377-D8F8-30BDE75E99D9}"/>
              </a:ext>
            </a:extLst>
          </p:cNvPr>
          <p:cNvPicPr>
            <a:picLocks noChangeAspect="1"/>
          </p:cNvPicPr>
          <p:nvPr/>
        </p:nvPicPr>
        <p:blipFill>
          <a:blip r:embed="rId3"/>
          <a:stretch>
            <a:fillRect/>
          </a:stretch>
        </p:blipFill>
        <p:spPr>
          <a:xfrm>
            <a:off x="3042811" y="1934037"/>
            <a:ext cx="7573432" cy="4182059"/>
          </a:xfrm>
          <a:prstGeom prst="rect">
            <a:avLst/>
          </a:prstGeom>
        </p:spPr>
      </p:pic>
      <p:pic>
        <p:nvPicPr>
          <p:cNvPr id="7" name="Picture 6">
            <a:extLst>
              <a:ext uri="{FF2B5EF4-FFF2-40B4-BE49-F238E27FC236}">
                <a16:creationId xmlns:a16="http://schemas.microsoft.com/office/drawing/2014/main" id="{A115F270-9073-66F2-30F2-2F1A6A2AC0F5}"/>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385668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add new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464364"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mutate()</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C1B64CC-2835-03F4-0144-CF956C47D848}"/>
              </a:ext>
            </a:extLst>
          </p:cNvPr>
          <p:cNvPicPr>
            <a:picLocks noChangeAspect="1"/>
          </p:cNvPicPr>
          <p:nvPr/>
        </p:nvPicPr>
        <p:blipFill>
          <a:blip r:embed="rId3"/>
          <a:stretch>
            <a:fillRect/>
          </a:stretch>
        </p:blipFill>
        <p:spPr>
          <a:xfrm>
            <a:off x="3042811" y="1934037"/>
            <a:ext cx="7573432" cy="4163006"/>
          </a:xfrm>
          <a:prstGeom prst="rect">
            <a:avLst/>
          </a:prstGeom>
        </p:spPr>
      </p:pic>
      <p:pic>
        <p:nvPicPr>
          <p:cNvPr id="7" name="Picture 6">
            <a:extLst>
              <a:ext uri="{FF2B5EF4-FFF2-40B4-BE49-F238E27FC236}">
                <a16:creationId xmlns:a16="http://schemas.microsoft.com/office/drawing/2014/main" id="{E0198D53-B6C8-DB37-2075-1F1D844A53C9}"/>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010612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add new columns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6" y="272414"/>
            <a:ext cx="2464364"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mutate()</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746E7553-FE91-B92C-40E3-A6A490279C0E}"/>
              </a:ext>
            </a:extLst>
          </p:cNvPr>
          <p:cNvPicPr>
            <a:picLocks noChangeAspect="1"/>
          </p:cNvPicPr>
          <p:nvPr/>
        </p:nvPicPr>
        <p:blipFill>
          <a:blip r:embed="rId3"/>
          <a:stretch>
            <a:fillRect/>
          </a:stretch>
        </p:blipFill>
        <p:spPr>
          <a:xfrm>
            <a:off x="3023758" y="1934037"/>
            <a:ext cx="7525800" cy="4601217"/>
          </a:xfrm>
          <a:prstGeom prst="rect">
            <a:avLst/>
          </a:prstGeom>
        </p:spPr>
      </p:pic>
      <p:pic>
        <p:nvPicPr>
          <p:cNvPr id="9" name="Picture 8">
            <a:extLst>
              <a:ext uri="{FF2B5EF4-FFF2-40B4-BE49-F238E27FC236}">
                <a16:creationId xmlns:a16="http://schemas.microsoft.com/office/drawing/2014/main" id="{80A31583-2D96-EB5D-F071-51388D4017DF}"/>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2824402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summary statistics</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5" y="272414"/>
            <a:ext cx="3090589"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dirty="0">
                <a:solidFill>
                  <a:srgbClr val="204A87"/>
                </a:solidFill>
                <a:latin typeface="SFMono-Regular"/>
              </a:rPr>
              <a:t>summarize</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1616C95-BDA0-5BC6-5D9D-5FB2A331E88E}"/>
              </a:ext>
            </a:extLst>
          </p:cNvPr>
          <p:cNvPicPr>
            <a:picLocks noChangeAspect="1"/>
          </p:cNvPicPr>
          <p:nvPr/>
        </p:nvPicPr>
        <p:blipFill>
          <a:blip r:embed="rId3"/>
          <a:stretch>
            <a:fillRect/>
          </a:stretch>
        </p:blipFill>
        <p:spPr>
          <a:xfrm>
            <a:off x="3377281" y="2181051"/>
            <a:ext cx="7621064" cy="2495898"/>
          </a:xfrm>
          <a:prstGeom prst="rect">
            <a:avLst/>
          </a:prstGeom>
        </p:spPr>
      </p:pic>
      <p:pic>
        <p:nvPicPr>
          <p:cNvPr id="7" name="Picture 6">
            <a:extLst>
              <a:ext uri="{FF2B5EF4-FFF2-40B4-BE49-F238E27FC236}">
                <a16:creationId xmlns:a16="http://schemas.microsoft.com/office/drawing/2014/main" id="{B1CD603D-DEC0-7AC3-D40A-BD67D354BC35}"/>
              </a:ext>
            </a:extLst>
          </p:cNvPr>
          <p:cNvPicPr>
            <a:picLocks noChangeAspect="1"/>
          </p:cNvPicPr>
          <p:nvPr/>
        </p:nvPicPr>
        <p:blipFill>
          <a:blip r:embed="rId4"/>
          <a:stretch>
            <a:fillRect/>
          </a:stretch>
        </p:blipFill>
        <p:spPr>
          <a:xfrm>
            <a:off x="714559" y="1597977"/>
            <a:ext cx="2360618" cy="4987609"/>
          </a:xfrm>
          <a:prstGeom prst="rect">
            <a:avLst/>
          </a:prstGeom>
        </p:spPr>
      </p:pic>
      <p:pic>
        <p:nvPicPr>
          <p:cNvPr id="9" name="Picture 8">
            <a:extLst>
              <a:ext uri="{FF2B5EF4-FFF2-40B4-BE49-F238E27FC236}">
                <a16:creationId xmlns:a16="http://schemas.microsoft.com/office/drawing/2014/main" id="{98FA1717-DFDC-E8FE-1FE5-47C7789B17A9}"/>
              </a:ext>
            </a:extLst>
          </p:cNvPr>
          <p:cNvPicPr>
            <a:picLocks noChangeAspect="1"/>
          </p:cNvPicPr>
          <p:nvPr/>
        </p:nvPicPr>
        <p:blipFill>
          <a:blip r:embed="rId5"/>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438954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E33DF-7E31-4BC2-94B0-1762FDF2097A}"/>
              </a:ext>
            </a:extLst>
          </p:cNvPr>
          <p:cNvSpPr>
            <a:spLocks noGrp="1"/>
          </p:cNvSpPr>
          <p:nvPr>
            <p:ph idx="1"/>
          </p:nvPr>
        </p:nvSpPr>
        <p:spPr>
          <a:xfrm>
            <a:off x="3509121" y="1632360"/>
            <a:ext cx="7334956" cy="4351338"/>
          </a:xfrm>
        </p:spPr>
        <p:txBody>
          <a:bodyPr>
            <a:normAutofit/>
          </a:bodyPr>
          <a:lstStyle/>
          <a:p>
            <a:pPr>
              <a:lnSpc>
                <a:spcPct val="150000"/>
              </a:lnSpc>
            </a:pPr>
            <a:r>
              <a:rPr lang="en-US" sz="2400" b="1" i="0" dirty="0" err="1">
                <a:solidFill>
                  <a:srgbClr val="204A87"/>
                </a:solidFill>
                <a:effectLst/>
                <a:latin typeface="SFMono-Regular"/>
              </a:rPr>
              <a:t>dplyr</a:t>
            </a:r>
            <a:r>
              <a:rPr lang="en-US" sz="2400" dirty="0"/>
              <a:t> is a grammar of data manipulation</a:t>
            </a:r>
          </a:p>
          <a:p>
            <a:pPr>
              <a:lnSpc>
                <a:spcPct val="150000"/>
              </a:lnSpc>
            </a:pPr>
            <a:r>
              <a:rPr lang="en-US" sz="2400" dirty="0"/>
              <a:t>Collection of functions (</a:t>
            </a:r>
            <a:r>
              <a:rPr lang="en-US" sz="2400" b="1" dirty="0"/>
              <a:t>verbs</a:t>
            </a:r>
            <a:r>
              <a:rPr lang="en-US" sz="2400" dirty="0"/>
              <a:t>) used to manipulate data frames:</a:t>
            </a:r>
          </a:p>
          <a:p>
            <a:pPr lvl="1">
              <a:lnSpc>
                <a:spcPct val="150000"/>
              </a:lnSpc>
              <a:buFont typeface="Wingdings" panose="05000000000000000000" pitchFamily="2" charset="2"/>
              <a:buChar char="Ø"/>
            </a:pPr>
            <a:r>
              <a:rPr lang="en-US" dirty="0"/>
              <a:t>filtering out certain rows or sorting your data</a:t>
            </a:r>
          </a:p>
          <a:p>
            <a:pPr lvl="1">
              <a:lnSpc>
                <a:spcPct val="150000"/>
              </a:lnSpc>
              <a:buFont typeface="Wingdings" panose="05000000000000000000" pitchFamily="2" charset="2"/>
              <a:buChar char="Ø"/>
            </a:pPr>
            <a:r>
              <a:rPr lang="en-US" dirty="0"/>
              <a:t>calculating new columns based on existing columns</a:t>
            </a:r>
          </a:p>
          <a:p>
            <a:pPr lvl="1">
              <a:lnSpc>
                <a:spcPct val="150000"/>
              </a:lnSpc>
              <a:buFont typeface="Wingdings" panose="05000000000000000000" pitchFamily="2" charset="2"/>
              <a:buChar char="Ø"/>
            </a:pPr>
            <a:r>
              <a:rPr lang="en-US" dirty="0"/>
              <a:t>grouping and summarizing data</a:t>
            </a:r>
          </a:p>
          <a:p>
            <a:pPr lvl="1">
              <a:lnSpc>
                <a:spcPct val="150000"/>
              </a:lnSpc>
              <a:buFont typeface="Wingdings" panose="05000000000000000000" pitchFamily="2" charset="2"/>
              <a:buChar char="Ø"/>
            </a:pPr>
            <a:r>
              <a:rPr lang="en-US" dirty="0"/>
              <a:t>combining data together </a:t>
            </a:r>
          </a:p>
          <a:p>
            <a:pPr lvl="1">
              <a:lnSpc>
                <a:spcPct val="100000"/>
              </a:lnSpc>
              <a:buFont typeface="Wingdings" panose="05000000000000000000" pitchFamily="2" charset="2"/>
              <a:buChar char="Ø"/>
            </a:pPr>
            <a:endParaRPr lang="en-US" dirty="0"/>
          </a:p>
          <a:p>
            <a:pPr lvl="1">
              <a:lnSpc>
                <a:spcPct val="100000"/>
              </a:lnSpc>
              <a:buFont typeface="Wingdings" panose="05000000000000000000" pitchFamily="2" charset="2"/>
              <a:buChar char="Ø"/>
            </a:pPr>
            <a:endParaRPr lang="en-US" dirty="0"/>
          </a:p>
        </p:txBody>
      </p:sp>
      <p:sp>
        <p:nvSpPr>
          <p:cNvPr id="3" name="Title 2">
            <a:extLst>
              <a:ext uri="{FF2B5EF4-FFF2-40B4-BE49-F238E27FC236}">
                <a16:creationId xmlns:a16="http://schemas.microsoft.com/office/drawing/2014/main" id="{37A22A8D-2E39-F5FC-1AB4-34BAE45136FF}"/>
              </a:ext>
            </a:extLst>
          </p:cNvPr>
          <p:cNvSpPr>
            <a:spLocks noGrp="1"/>
          </p:cNvSpPr>
          <p:nvPr>
            <p:ph type="title"/>
          </p:nvPr>
        </p:nvSpPr>
        <p:spPr/>
        <p:txBody>
          <a:bodyPr/>
          <a:lstStyle/>
          <a:p>
            <a:r>
              <a:rPr lang="en-US" dirty="0" err="1"/>
              <a:t>dplyr</a:t>
            </a:r>
            <a:endParaRPr lang="en-US" dirty="0"/>
          </a:p>
        </p:txBody>
      </p:sp>
      <p:pic>
        <p:nvPicPr>
          <p:cNvPr id="4" name="Picture 3">
            <a:extLst>
              <a:ext uri="{FF2B5EF4-FFF2-40B4-BE49-F238E27FC236}">
                <a16:creationId xmlns:a16="http://schemas.microsoft.com/office/drawing/2014/main" id="{F2022409-4E0F-3E6D-D091-F992C61B017F}"/>
              </a:ext>
            </a:extLst>
          </p:cNvPr>
          <p:cNvPicPr>
            <a:picLocks noChangeAspect="1"/>
          </p:cNvPicPr>
          <p:nvPr/>
        </p:nvPicPr>
        <p:blipFill>
          <a:blip r:embed="rId3"/>
          <a:stretch>
            <a:fillRect/>
          </a:stretch>
        </p:blipFill>
        <p:spPr>
          <a:xfrm>
            <a:off x="459548" y="4998156"/>
            <a:ext cx="1148821" cy="1325563"/>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EDBFF9FC-C513-F54F-5CAF-B256C3722A63}"/>
              </a:ext>
            </a:extLst>
          </p:cNvPr>
          <p:cNvPicPr>
            <a:picLocks noChangeAspect="1"/>
          </p:cNvPicPr>
          <p:nvPr/>
        </p:nvPicPr>
        <p:blipFill>
          <a:blip r:embed="rId4"/>
          <a:stretch>
            <a:fillRect/>
          </a:stretch>
        </p:blipFill>
        <p:spPr>
          <a:xfrm>
            <a:off x="1131377" y="4012614"/>
            <a:ext cx="1705915" cy="1971084"/>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4029713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grouped summaries </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5" y="272414"/>
            <a:ext cx="3090589"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err="1">
                <a:solidFill>
                  <a:srgbClr val="204A87"/>
                </a:solidFill>
                <a:effectLst/>
                <a:latin typeface="SFMono-Regular"/>
              </a:rPr>
              <a:t>group_by</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04DE3AAC-7A28-BA79-1517-781ECB1827DC}"/>
              </a:ext>
            </a:extLst>
          </p:cNvPr>
          <p:cNvPicPr>
            <a:picLocks noChangeAspect="1"/>
          </p:cNvPicPr>
          <p:nvPr/>
        </p:nvPicPr>
        <p:blipFill>
          <a:blip r:embed="rId3"/>
          <a:stretch>
            <a:fillRect/>
          </a:stretch>
        </p:blipFill>
        <p:spPr>
          <a:xfrm>
            <a:off x="3042811" y="1934037"/>
            <a:ext cx="7573432" cy="2486372"/>
          </a:xfrm>
          <a:prstGeom prst="rect">
            <a:avLst/>
          </a:prstGeom>
        </p:spPr>
      </p:pic>
      <p:pic>
        <p:nvPicPr>
          <p:cNvPr id="10" name="Picture 9">
            <a:extLst>
              <a:ext uri="{FF2B5EF4-FFF2-40B4-BE49-F238E27FC236}">
                <a16:creationId xmlns:a16="http://schemas.microsoft.com/office/drawing/2014/main" id="{C696EA9B-ED52-EF9D-ADBF-0A54A0163B85}"/>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426779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grouped summaries </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5" y="272414"/>
            <a:ext cx="3090589"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err="1">
                <a:solidFill>
                  <a:srgbClr val="204A87"/>
                </a:solidFill>
                <a:effectLst/>
                <a:latin typeface="SFMono-Regular"/>
              </a:rPr>
              <a:t>group_by</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5739570-D497-2D0C-DEC6-B76A8AB59420}"/>
              </a:ext>
            </a:extLst>
          </p:cNvPr>
          <p:cNvPicPr>
            <a:picLocks noChangeAspect="1"/>
          </p:cNvPicPr>
          <p:nvPr/>
        </p:nvPicPr>
        <p:blipFill>
          <a:blip r:embed="rId3"/>
          <a:stretch>
            <a:fillRect/>
          </a:stretch>
        </p:blipFill>
        <p:spPr>
          <a:xfrm>
            <a:off x="3042811" y="1934037"/>
            <a:ext cx="7630590" cy="2324424"/>
          </a:xfrm>
          <a:prstGeom prst="rect">
            <a:avLst/>
          </a:prstGeom>
        </p:spPr>
      </p:pic>
      <p:pic>
        <p:nvPicPr>
          <p:cNvPr id="7" name="Picture 6">
            <a:extLst>
              <a:ext uri="{FF2B5EF4-FFF2-40B4-BE49-F238E27FC236}">
                <a16:creationId xmlns:a16="http://schemas.microsoft.com/office/drawing/2014/main" id="{21907249-3808-4AD7-041A-E61A40E94389}"/>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2025103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grouped summaries </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5" y="272414"/>
            <a:ext cx="3090589"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err="1">
                <a:solidFill>
                  <a:srgbClr val="204A87"/>
                </a:solidFill>
                <a:effectLst/>
                <a:latin typeface="SFMono-Regular"/>
              </a:rPr>
              <a:t>group_by</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3AAF2C0-A5B2-EEC9-C087-68CD41EF35B0}"/>
              </a:ext>
            </a:extLst>
          </p:cNvPr>
          <p:cNvPicPr>
            <a:picLocks noChangeAspect="1"/>
          </p:cNvPicPr>
          <p:nvPr/>
        </p:nvPicPr>
        <p:blipFill>
          <a:blip r:embed="rId3"/>
          <a:stretch>
            <a:fillRect/>
          </a:stretch>
        </p:blipFill>
        <p:spPr>
          <a:xfrm>
            <a:off x="3042811" y="1934037"/>
            <a:ext cx="7602011" cy="2924583"/>
          </a:xfrm>
          <a:prstGeom prst="rect">
            <a:avLst/>
          </a:prstGeom>
        </p:spPr>
      </p:pic>
      <p:pic>
        <p:nvPicPr>
          <p:cNvPr id="7" name="Picture 6">
            <a:extLst>
              <a:ext uri="{FF2B5EF4-FFF2-40B4-BE49-F238E27FC236}">
                <a16:creationId xmlns:a16="http://schemas.microsoft.com/office/drawing/2014/main" id="{07E6C988-0931-E814-1060-9E0AF4FE89AF}"/>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2221714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grouped summaries </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686755" y="272414"/>
            <a:ext cx="3090589"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err="1">
                <a:solidFill>
                  <a:srgbClr val="204A87"/>
                </a:solidFill>
                <a:effectLst/>
                <a:latin typeface="SFMono-Regular"/>
              </a:rPr>
              <a:t>group_by</a:t>
            </a:r>
            <a:r>
              <a:rPr lang="en-US" sz="3600" b="1" i="0" dirty="0">
                <a:solidFill>
                  <a:srgbClr val="204A87"/>
                </a:solidFill>
                <a:effectLst/>
                <a:latin typeface="SFMono-Regular"/>
              </a:rPr>
              <a:t>()</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32A4A94-69B7-0F1D-76ED-016CA9908F2D}"/>
              </a:ext>
            </a:extLst>
          </p:cNvPr>
          <p:cNvPicPr>
            <a:picLocks noChangeAspect="1"/>
          </p:cNvPicPr>
          <p:nvPr/>
        </p:nvPicPr>
        <p:blipFill>
          <a:blip r:embed="rId3"/>
          <a:stretch>
            <a:fillRect/>
          </a:stretch>
        </p:blipFill>
        <p:spPr>
          <a:xfrm>
            <a:off x="3042811" y="1934037"/>
            <a:ext cx="7621064" cy="2915057"/>
          </a:xfrm>
          <a:prstGeom prst="rect">
            <a:avLst/>
          </a:prstGeom>
        </p:spPr>
      </p:pic>
      <p:pic>
        <p:nvPicPr>
          <p:cNvPr id="9" name="Picture 8">
            <a:extLst>
              <a:ext uri="{FF2B5EF4-FFF2-40B4-BE49-F238E27FC236}">
                <a16:creationId xmlns:a16="http://schemas.microsoft.com/office/drawing/2014/main" id="{CC2C5A46-3EB5-C15E-8AAB-E98F0F778A72}"/>
              </a:ext>
            </a:extLst>
          </p:cNvPr>
          <p:cNvPicPr>
            <a:picLocks noChangeAspect="1"/>
          </p:cNvPicPr>
          <p:nvPr/>
        </p:nvPicPr>
        <p:blipFill>
          <a:blip r:embed="rId4"/>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3534445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语言 tidyverse中的dplyr package基于gapminder数据包的简介 - 知乎">
            <a:extLst>
              <a:ext uri="{FF2B5EF4-FFF2-40B4-BE49-F238E27FC236}">
                <a16:creationId xmlns:a16="http://schemas.microsoft.com/office/drawing/2014/main" id="{87D40023-26C2-1722-A932-EDAAA276B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328" y="3734415"/>
            <a:ext cx="5488172" cy="26876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B6350278-4DE6-A698-DF57-528683787292}"/>
              </a:ext>
            </a:extLst>
          </p:cNvPr>
          <p:cNvSpPr>
            <a:spLocks noGrp="1"/>
          </p:cNvSpPr>
          <p:nvPr>
            <p:ph idx="1"/>
          </p:nvPr>
        </p:nvSpPr>
        <p:spPr>
          <a:xfrm>
            <a:off x="1149927" y="1698136"/>
            <a:ext cx="10515600" cy="4351338"/>
          </a:xfrm>
        </p:spPr>
        <p:txBody>
          <a:bodyPr/>
          <a:lstStyle/>
          <a:p>
            <a:pPr marL="0" indent="0">
              <a:buNone/>
            </a:pPr>
            <a:r>
              <a:rPr lang="en-US" dirty="0"/>
              <a:t>Open the </a:t>
            </a:r>
            <a:r>
              <a:rPr lang="en-US" dirty="0" err="1"/>
              <a:t>DataManipulation.Rmd</a:t>
            </a:r>
            <a:r>
              <a:rPr lang="en-US" dirty="0"/>
              <a:t> </a:t>
            </a:r>
          </a:p>
          <a:p>
            <a:pPr marL="0" indent="0">
              <a:buNone/>
            </a:pPr>
            <a:r>
              <a:rPr lang="en-US" dirty="0"/>
              <a:t>First step is to load your packages and data.</a:t>
            </a:r>
          </a:p>
          <a:p>
            <a:pPr marL="0" indent="0">
              <a:buNone/>
            </a:pPr>
            <a:br>
              <a:rPr lang="en-US" dirty="0"/>
            </a:br>
            <a:r>
              <a:rPr lang="en-US" sz="2400" dirty="0">
                <a:latin typeface="Lucida Sans" panose="020B0602030504020204" pitchFamily="34" charset="0"/>
              </a:rPr>
              <a:t>📑 use the </a:t>
            </a:r>
            <a:r>
              <a:rPr lang="en-US" sz="2400" dirty="0" err="1">
                <a:latin typeface="Lucida Sans" panose="020B0602030504020204" pitchFamily="34" charset="0"/>
                <a:hlinkClick r:id="rId4"/>
              </a:rPr>
              <a:t>dplyr</a:t>
            </a:r>
            <a:r>
              <a:rPr lang="en-US" sz="2400" dirty="0">
                <a:latin typeface="Lucida Sans" panose="020B0602030504020204" pitchFamily="34" charset="0"/>
                <a:hlinkClick r:id="rId4"/>
              </a:rPr>
              <a:t> cheat sheet </a:t>
            </a:r>
            <a:r>
              <a:rPr lang="en-US" sz="2400" dirty="0">
                <a:latin typeface="Lucida Sans" panose="020B0602030504020204" pitchFamily="34" charset="0"/>
              </a:rPr>
              <a:t>or `?help` function in R</a:t>
            </a:r>
            <a:br>
              <a:rPr lang="en-US" sz="2400" dirty="0">
                <a:latin typeface="Lucida Sans" panose="020B0602030504020204" pitchFamily="34" charset="0"/>
              </a:rPr>
            </a:br>
            <a:br>
              <a:rPr lang="en-US" sz="2400" dirty="0">
                <a:latin typeface="Lucida Sans" panose="020B0602030504020204" pitchFamily="34" charset="0"/>
              </a:rPr>
            </a:br>
            <a:r>
              <a:rPr lang="en-US" sz="2400" dirty="0">
                <a:latin typeface="Lucida Sans" panose="020B0602030504020204" pitchFamily="34" charset="0"/>
              </a:rPr>
              <a:t>🤚feel free to ask any questions</a:t>
            </a:r>
            <a:endParaRPr lang="en-US" sz="2400" dirty="0"/>
          </a:p>
        </p:txBody>
      </p:sp>
      <p:sp>
        <p:nvSpPr>
          <p:cNvPr id="3" name="Title 2">
            <a:extLst>
              <a:ext uri="{FF2B5EF4-FFF2-40B4-BE49-F238E27FC236}">
                <a16:creationId xmlns:a16="http://schemas.microsoft.com/office/drawing/2014/main" id="{4C0EACB2-A64D-C7E3-4520-E41DDB71D45F}"/>
              </a:ext>
            </a:extLst>
          </p:cNvPr>
          <p:cNvSpPr>
            <a:spLocks noGrp="1"/>
          </p:cNvSpPr>
          <p:nvPr>
            <p:ph type="title"/>
          </p:nvPr>
        </p:nvSpPr>
        <p:spPr/>
        <p:txBody>
          <a:bodyPr/>
          <a:lstStyle/>
          <a:p>
            <a:r>
              <a:rPr lang="en-US" dirty="0"/>
              <a:t>Your Turn 1</a:t>
            </a:r>
          </a:p>
        </p:txBody>
      </p:sp>
      <p:pic>
        <p:nvPicPr>
          <p:cNvPr id="4" name="Picture 3">
            <a:extLst>
              <a:ext uri="{FF2B5EF4-FFF2-40B4-BE49-F238E27FC236}">
                <a16:creationId xmlns:a16="http://schemas.microsoft.com/office/drawing/2014/main" id="{1FA5ED30-76F3-E44D-138C-3E6EDF2A91FD}"/>
              </a:ext>
            </a:extLst>
          </p:cNvPr>
          <p:cNvPicPr>
            <a:picLocks noChangeAspect="1"/>
          </p:cNvPicPr>
          <p:nvPr/>
        </p:nvPicPr>
        <p:blipFill>
          <a:blip r:embed="rId5"/>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3137956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E864A-F593-40FD-748B-A041A8141242}"/>
              </a:ext>
            </a:extLst>
          </p:cNvPr>
          <p:cNvSpPr>
            <a:spLocks noGrp="1"/>
          </p:cNvSpPr>
          <p:nvPr>
            <p:ph type="title"/>
          </p:nvPr>
        </p:nvSpPr>
        <p:spPr/>
        <p:txBody>
          <a:bodyPr/>
          <a:lstStyle/>
          <a:p>
            <a:r>
              <a:rPr lang="en-US" dirty="0"/>
              <a:t>*_join - Combining datasets</a:t>
            </a:r>
          </a:p>
        </p:txBody>
      </p:sp>
      <p:pic>
        <p:nvPicPr>
          <p:cNvPr id="4" name="Picture 3">
            <a:extLst>
              <a:ext uri="{FF2B5EF4-FFF2-40B4-BE49-F238E27FC236}">
                <a16:creationId xmlns:a16="http://schemas.microsoft.com/office/drawing/2014/main" id="{423CB980-3C77-7993-6942-180F4F1425FC}"/>
              </a:ext>
            </a:extLst>
          </p:cNvPr>
          <p:cNvPicPr>
            <a:picLocks noChangeAspect="1"/>
          </p:cNvPicPr>
          <p:nvPr/>
        </p:nvPicPr>
        <p:blipFill>
          <a:blip r:embed="rId2"/>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
        <p:nvSpPr>
          <p:cNvPr id="5" name="Content Placeholder 4">
            <a:extLst>
              <a:ext uri="{FF2B5EF4-FFF2-40B4-BE49-F238E27FC236}">
                <a16:creationId xmlns:a16="http://schemas.microsoft.com/office/drawing/2014/main" id="{DBD0575C-A0DB-6675-39D3-0A32E0FA5811}"/>
              </a:ext>
            </a:extLst>
          </p:cNvPr>
          <p:cNvSpPr>
            <a:spLocks noGrp="1"/>
          </p:cNvSpPr>
          <p:nvPr>
            <p:ph idx="1"/>
          </p:nvPr>
        </p:nvSpPr>
        <p:spPr/>
        <p:txBody>
          <a:bodyPr/>
          <a:lstStyle/>
          <a:p>
            <a:r>
              <a:rPr lang="en-US" dirty="0"/>
              <a:t>There are two main types of joining</a:t>
            </a:r>
            <a:br>
              <a:rPr lang="en-US" dirty="0"/>
            </a:br>
            <a:endParaRPr lang="en-US" dirty="0"/>
          </a:p>
          <a:p>
            <a:r>
              <a:rPr lang="en-US" b="1" dirty="0"/>
              <a:t>Mutating</a:t>
            </a:r>
            <a:r>
              <a:rPr lang="en-US" dirty="0"/>
              <a:t> joins – </a:t>
            </a:r>
            <a:r>
              <a:rPr lang="en-US" b="1" dirty="0"/>
              <a:t>add</a:t>
            </a:r>
            <a:r>
              <a:rPr lang="en-US" dirty="0"/>
              <a:t> variables from one data frame to another based on matching characteristics between the two</a:t>
            </a:r>
            <a:br>
              <a:rPr lang="en-US" dirty="0"/>
            </a:br>
            <a:endParaRPr lang="en-US" dirty="0"/>
          </a:p>
          <a:p>
            <a:r>
              <a:rPr lang="en-US" b="1" dirty="0"/>
              <a:t>Filtering</a:t>
            </a:r>
            <a:r>
              <a:rPr lang="en-US" dirty="0"/>
              <a:t> joins – </a:t>
            </a:r>
            <a:r>
              <a:rPr lang="en-US" b="1" dirty="0"/>
              <a:t>subset</a:t>
            </a:r>
            <a:r>
              <a:rPr lang="en-US" dirty="0"/>
              <a:t> one data frame based on matching characteristics with another data frame </a:t>
            </a:r>
          </a:p>
        </p:txBody>
      </p:sp>
    </p:spTree>
    <p:extLst>
      <p:ext uri="{BB962C8B-B14F-4D97-AF65-F5344CB8AC3E}">
        <p14:creationId xmlns:p14="http://schemas.microsoft.com/office/powerpoint/2010/main" val="1277728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E864A-F593-40FD-748B-A041A8141242}"/>
              </a:ext>
            </a:extLst>
          </p:cNvPr>
          <p:cNvSpPr>
            <a:spLocks noGrp="1"/>
          </p:cNvSpPr>
          <p:nvPr>
            <p:ph type="title"/>
          </p:nvPr>
        </p:nvSpPr>
        <p:spPr/>
        <p:txBody>
          <a:bodyPr/>
          <a:lstStyle/>
          <a:p>
            <a:r>
              <a:rPr lang="en-US" dirty="0"/>
              <a:t>*_join - Combining datasets</a:t>
            </a:r>
          </a:p>
        </p:txBody>
      </p:sp>
      <p:pic>
        <p:nvPicPr>
          <p:cNvPr id="4" name="Picture 3">
            <a:extLst>
              <a:ext uri="{FF2B5EF4-FFF2-40B4-BE49-F238E27FC236}">
                <a16:creationId xmlns:a16="http://schemas.microsoft.com/office/drawing/2014/main" id="{423CB980-3C77-7993-6942-180F4F1425FC}"/>
              </a:ext>
            </a:extLst>
          </p:cNvPr>
          <p:cNvPicPr>
            <a:picLocks noChangeAspect="1"/>
          </p:cNvPicPr>
          <p:nvPr/>
        </p:nvPicPr>
        <p:blipFill>
          <a:blip r:embed="rId2"/>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pic>
        <p:nvPicPr>
          <p:cNvPr id="7" name="Picture 6">
            <a:extLst>
              <a:ext uri="{FF2B5EF4-FFF2-40B4-BE49-F238E27FC236}">
                <a16:creationId xmlns:a16="http://schemas.microsoft.com/office/drawing/2014/main" id="{A1896C25-1456-89EE-6EE4-08FFCA57C845}"/>
              </a:ext>
            </a:extLst>
          </p:cNvPr>
          <p:cNvPicPr>
            <a:picLocks noChangeAspect="1"/>
          </p:cNvPicPr>
          <p:nvPr/>
        </p:nvPicPr>
        <p:blipFill>
          <a:blip r:embed="rId3"/>
          <a:stretch>
            <a:fillRect/>
          </a:stretch>
        </p:blipFill>
        <p:spPr>
          <a:xfrm>
            <a:off x="3753442" y="1506682"/>
            <a:ext cx="4685115" cy="3345873"/>
          </a:xfrm>
          <a:prstGeom prst="rect">
            <a:avLst/>
          </a:prstGeom>
        </p:spPr>
      </p:pic>
      <p:sp>
        <p:nvSpPr>
          <p:cNvPr id="9" name="TextBox 8">
            <a:extLst>
              <a:ext uri="{FF2B5EF4-FFF2-40B4-BE49-F238E27FC236}">
                <a16:creationId xmlns:a16="http://schemas.microsoft.com/office/drawing/2014/main" id="{B9BA080B-1F18-ECB8-08BF-2200A32D28E2}"/>
              </a:ext>
            </a:extLst>
          </p:cNvPr>
          <p:cNvSpPr txBox="1"/>
          <p:nvPr/>
        </p:nvSpPr>
        <p:spPr>
          <a:xfrm>
            <a:off x="4053638" y="4694142"/>
            <a:ext cx="2042361" cy="2031325"/>
          </a:xfrm>
          <a:prstGeom prst="rect">
            <a:avLst/>
          </a:prstGeom>
          <a:noFill/>
        </p:spPr>
        <p:txBody>
          <a:bodyPr wrap="square">
            <a:spAutoFit/>
          </a:bodyPr>
          <a:lstStyle/>
          <a:p>
            <a:r>
              <a:rPr lang="en-US" dirty="0"/>
              <a:t>x</a:t>
            </a:r>
          </a:p>
          <a:p>
            <a:r>
              <a:rPr lang="en-US" dirty="0"/>
              <a:t>#&gt; # A </a:t>
            </a:r>
            <a:r>
              <a:rPr lang="en-US" dirty="0" err="1"/>
              <a:t>tibble</a:t>
            </a:r>
            <a:r>
              <a:rPr lang="en-US" dirty="0"/>
              <a:t>: 3 × 2</a:t>
            </a:r>
          </a:p>
          <a:p>
            <a:r>
              <a:rPr lang="en-US" dirty="0"/>
              <a:t>#&gt;      id        x    </a:t>
            </a:r>
          </a:p>
          <a:p>
            <a:r>
              <a:rPr lang="en-US" dirty="0"/>
              <a:t>#&gt;   &lt;int&gt; &lt;chr&gt;</a:t>
            </a:r>
          </a:p>
          <a:p>
            <a:r>
              <a:rPr lang="en-US" dirty="0"/>
              <a:t>#&gt;       1      x1   </a:t>
            </a:r>
          </a:p>
          <a:p>
            <a:r>
              <a:rPr lang="en-US" dirty="0"/>
              <a:t>#&gt;       2      x2   </a:t>
            </a:r>
          </a:p>
          <a:p>
            <a:r>
              <a:rPr lang="en-US" dirty="0"/>
              <a:t>#&gt;       3      x3</a:t>
            </a:r>
          </a:p>
        </p:txBody>
      </p:sp>
      <p:sp>
        <p:nvSpPr>
          <p:cNvPr id="11" name="TextBox 10">
            <a:extLst>
              <a:ext uri="{FF2B5EF4-FFF2-40B4-BE49-F238E27FC236}">
                <a16:creationId xmlns:a16="http://schemas.microsoft.com/office/drawing/2014/main" id="{CF9DD160-7B0F-9E78-9AA9-3228C2B35D01}"/>
              </a:ext>
            </a:extLst>
          </p:cNvPr>
          <p:cNvSpPr txBox="1"/>
          <p:nvPr/>
        </p:nvSpPr>
        <p:spPr>
          <a:xfrm>
            <a:off x="6490262" y="4694142"/>
            <a:ext cx="1948295" cy="2031325"/>
          </a:xfrm>
          <a:prstGeom prst="rect">
            <a:avLst/>
          </a:prstGeom>
          <a:noFill/>
        </p:spPr>
        <p:txBody>
          <a:bodyPr wrap="square">
            <a:spAutoFit/>
          </a:bodyPr>
          <a:lstStyle/>
          <a:p>
            <a:r>
              <a:rPr lang="es-ES" dirty="0"/>
              <a:t>y</a:t>
            </a:r>
          </a:p>
          <a:p>
            <a:r>
              <a:rPr lang="es-ES" dirty="0"/>
              <a:t>#&gt; # A </a:t>
            </a:r>
            <a:r>
              <a:rPr lang="es-ES" dirty="0" err="1"/>
              <a:t>tibble</a:t>
            </a:r>
            <a:r>
              <a:rPr lang="es-ES" dirty="0"/>
              <a:t>: 3 × 2</a:t>
            </a:r>
          </a:p>
          <a:p>
            <a:r>
              <a:rPr lang="es-ES" dirty="0"/>
              <a:t>#&gt;      id        y    </a:t>
            </a:r>
          </a:p>
          <a:p>
            <a:r>
              <a:rPr lang="es-ES" dirty="0"/>
              <a:t>#&gt;   &lt;</a:t>
            </a:r>
            <a:r>
              <a:rPr lang="es-ES" dirty="0" err="1"/>
              <a:t>int</a:t>
            </a:r>
            <a:r>
              <a:rPr lang="es-ES" dirty="0"/>
              <a:t>&gt; &lt;</a:t>
            </a:r>
            <a:r>
              <a:rPr lang="es-ES" dirty="0" err="1"/>
              <a:t>chr</a:t>
            </a:r>
            <a:r>
              <a:rPr lang="es-ES" dirty="0"/>
              <a:t>&gt;</a:t>
            </a:r>
          </a:p>
          <a:p>
            <a:r>
              <a:rPr lang="es-ES" dirty="0"/>
              <a:t>#&gt;       1      y1   </a:t>
            </a:r>
          </a:p>
          <a:p>
            <a:r>
              <a:rPr lang="es-ES" dirty="0"/>
              <a:t>#&gt;       2      y2   </a:t>
            </a:r>
          </a:p>
          <a:p>
            <a:r>
              <a:rPr lang="es-ES" dirty="0"/>
              <a:t>#&gt;       4      y4</a:t>
            </a:r>
            <a:endParaRPr lang="en-US" dirty="0"/>
          </a:p>
        </p:txBody>
      </p:sp>
    </p:spTree>
    <p:extLst>
      <p:ext uri="{BB962C8B-B14F-4D97-AF65-F5344CB8AC3E}">
        <p14:creationId xmlns:p14="http://schemas.microsoft.com/office/powerpoint/2010/main" val="2136433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E864A-F593-40FD-748B-A041A8141242}"/>
              </a:ext>
            </a:extLst>
          </p:cNvPr>
          <p:cNvSpPr>
            <a:spLocks noGrp="1"/>
          </p:cNvSpPr>
          <p:nvPr>
            <p:ph type="title"/>
          </p:nvPr>
        </p:nvSpPr>
        <p:spPr/>
        <p:txBody>
          <a:bodyPr/>
          <a:lstStyle/>
          <a:p>
            <a:r>
              <a:rPr lang="en-US" dirty="0" err="1"/>
              <a:t>inner_join</a:t>
            </a:r>
            <a:r>
              <a:rPr lang="en-US" dirty="0"/>
              <a:t>(x , y)</a:t>
            </a:r>
          </a:p>
        </p:txBody>
      </p:sp>
      <p:pic>
        <p:nvPicPr>
          <p:cNvPr id="4" name="Picture 3">
            <a:extLst>
              <a:ext uri="{FF2B5EF4-FFF2-40B4-BE49-F238E27FC236}">
                <a16:creationId xmlns:a16="http://schemas.microsoft.com/office/drawing/2014/main" id="{423CB980-3C77-7993-6942-180F4F1425FC}"/>
              </a:ext>
            </a:extLst>
          </p:cNvPr>
          <p:cNvPicPr>
            <a:picLocks noChangeAspect="1"/>
          </p:cNvPicPr>
          <p:nvPr/>
        </p:nvPicPr>
        <p:blipFill>
          <a:blip r:embed="rId3"/>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
        <p:nvSpPr>
          <p:cNvPr id="6" name="TextBox 5">
            <a:extLst>
              <a:ext uri="{FF2B5EF4-FFF2-40B4-BE49-F238E27FC236}">
                <a16:creationId xmlns:a16="http://schemas.microsoft.com/office/drawing/2014/main" id="{5FE2B150-37D5-5B6B-40CA-7EA52D889C8C}"/>
              </a:ext>
            </a:extLst>
          </p:cNvPr>
          <p:cNvSpPr txBox="1"/>
          <p:nvPr/>
        </p:nvSpPr>
        <p:spPr>
          <a:xfrm>
            <a:off x="588622" y="2940311"/>
            <a:ext cx="3190009" cy="1815882"/>
          </a:xfrm>
          <a:prstGeom prst="rect">
            <a:avLst/>
          </a:prstGeom>
          <a:noFill/>
        </p:spPr>
        <p:txBody>
          <a:bodyPr wrap="square">
            <a:spAutoFit/>
          </a:bodyPr>
          <a:lstStyle/>
          <a:p>
            <a:r>
              <a:rPr lang="en-US" sz="1600" dirty="0" err="1">
                <a:latin typeface="Lucida Console" panose="020B0609040504020204" pitchFamily="49" charset="0"/>
              </a:rPr>
              <a:t>inner_join</a:t>
            </a:r>
            <a:r>
              <a:rPr lang="en-US" sz="1600" dirty="0">
                <a:latin typeface="Lucida Console" panose="020B0609040504020204" pitchFamily="49" charset="0"/>
              </a:rPr>
              <a:t>(x, y, by = "id")</a:t>
            </a:r>
          </a:p>
          <a:p>
            <a:r>
              <a:rPr lang="en-US" sz="1600" dirty="0">
                <a:latin typeface="Lucida Console" panose="020B0609040504020204" pitchFamily="49" charset="0"/>
              </a:rPr>
              <a:t>#&gt; # A </a:t>
            </a:r>
            <a:r>
              <a:rPr lang="en-US" sz="1600" dirty="0" err="1">
                <a:latin typeface="Lucida Console" panose="020B0609040504020204" pitchFamily="49" charset="0"/>
              </a:rPr>
              <a:t>tibble</a:t>
            </a:r>
            <a:r>
              <a:rPr lang="en-US" sz="1600" dirty="0">
                <a:latin typeface="Lucida Console" panose="020B0609040504020204" pitchFamily="49" charset="0"/>
              </a:rPr>
              <a:t>: 2 × 3</a:t>
            </a:r>
          </a:p>
          <a:p>
            <a:r>
              <a:rPr lang="en-US" sz="1600" dirty="0">
                <a:latin typeface="Lucida Console" panose="020B0609040504020204" pitchFamily="49" charset="0"/>
              </a:rPr>
              <a:t>#&gt;      id x     y    </a:t>
            </a:r>
          </a:p>
          <a:p>
            <a:r>
              <a:rPr lang="en-US" sz="1600" dirty="0">
                <a:latin typeface="Lucida Console" panose="020B0609040504020204" pitchFamily="49" charset="0"/>
              </a:rPr>
              <a:t>#&gt;   &lt;int&gt; &lt;chr&gt; &lt;chr&gt;</a:t>
            </a:r>
          </a:p>
          <a:p>
            <a:r>
              <a:rPr lang="en-US" sz="1600" dirty="0">
                <a:latin typeface="Lucida Console" panose="020B0609040504020204" pitchFamily="49" charset="0"/>
              </a:rPr>
              <a:t>#&gt;      1    x1    y1   </a:t>
            </a:r>
          </a:p>
          <a:p>
            <a:r>
              <a:rPr lang="en-US" sz="1600" dirty="0">
                <a:latin typeface="Lucida Console" panose="020B0609040504020204" pitchFamily="49" charset="0"/>
              </a:rPr>
              <a:t>#&gt;      2    x2    y2</a:t>
            </a:r>
          </a:p>
        </p:txBody>
      </p:sp>
      <p:pic>
        <p:nvPicPr>
          <p:cNvPr id="34818" name="Picture 2">
            <a:extLst>
              <a:ext uri="{FF2B5EF4-FFF2-40B4-BE49-F238E27FC236}">
                <a16:creationId xmlns:a16="http://schemas.microsoft.com/office/drawing/2014/main" id="{703CB94C-F58C-819F-8717-0742CBBF2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151" y="1562252"/>
            <a:ext cx="6400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0598E3E-751A-A92D-B2CB-4CB0FCF1FBE8}"/>
              </a:ext>
            </a:extLst>
          </p:cNvPr>
          <p:cNvSpPr txBox="1"/>
          <p:nvPr/>
        </p:nvSpPr>
        <p:spPr>
          <a:xfrm>
            <a:off x="4907383" y="5909276"/>
            <a:ext cx="6016336" cy="923330"/>
          </a:xfrm>
          <a:prstGeom prst="rect">
            <a:avLst/>
          </a:prstGeom>
          <a:noFill/>
        </p:spPr>
        <p:txBody>
          <a:bodyPr wrap="square" rtlCol="0">
            <a:spAutoFit/>
          </a:bodyPr>
          <a:lstStyle/>
          <a:p>
            <a:r>
              <a:rPr lang="en-US" b="0" i="0" dirty="0">
                <a:solidFill>
                  <a:srgbClr val="4A636C"/>
                </a:solidFill>
                <a:effectLst/>
                <a:latin typeface="Inter"/>
              </a:rPr>
              <a:t>All rows from </a:t>
            </a:r>
            <a:r>
              <a:rPr lang="en-US" dirty="0"/>
              <a:t>x</a:t>
            </a:r>
            <a:r>
              <a:rPr lang="en-US" b="0" i="0" dirty="0">
                <a:solidFill>
                  <a:srgbClr val="4A636C"/>
                </a:solidFill>
                <a:effectLst/>
                <a:latin typeface="Inter"/>
              </a:rPr>
              <a:t> where there are matching values in </a:t>
            </a:r>
            <a:r>
              <a:rPr lang="en-US" dirty="0"/>
              <a:t>y</a:t>
            </a:r>
            <a:r>
              <a:rPr lang="en-US" b="0" i="0" dirty="0">
                <a:solidFill>
                  <a:srgbClr val="4A636C"/>
                </a:solidFill>
                <a:effectLst/>
                <a:latin typeface="Inter"/>
              </a:rPr>
              <a:t>, and all columns from </a:t>
            </a:r>
            <a:r>
              <a:rPr lang="en-US" dirty="0"/>
              <a:t>x</a:t>
            </a:r>
            <a:r>
              <a:rPr lang="en-US" b="0" i="0" dirty="0">
                <a:solidFill>
                  <a:srgbClr val="4A636C"/>
                </a:solidFill>
                <a:effectLst/>
                <a:latin typeface="Inter"/>
              </a:rPr>
              <a:t> and </a:t>
            </a:r>
            <a:r>
              <a:rPr lang="en-US" dirty="0"/>
              <a:t>y</a:t>
            </a:r>
            <a:r>
              <a:rPr lang="en-US" b="0" i="0" dirty="0">
                <a:solidFill>
                  <a:srgbClr val="4A636C"/>
                </a:solidFill>
                <a:effectLst/>
                <a:latin typeface="Inter"/>
              </a:rPr>
              <a:t>.</a:t>
            </a:r>
            <a:endParaRPr lang="en-US" dirty="0"/>
          </a:p>
          <a:p>
            <a:endParaRPr lang="en-US" dirty="0"/>
          </a:p>
        </p:txBody>
      </p:sp>
    </p:spTree>
    <p:extLst>
      <p:ext uri="{BB962C8B-B14F-4D97-AF65-F5344CB8AC3E}">
        <p14:creationId xmlns:p14="http://schemas.microsoft.com/office/powerpoint/2010/main" val="11832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E864A-F593-40FD-748B-A041A8141242}"/>
              </a:ext>
            </a:extLst>
          </p:cNvPr>
          <p:cNvSpPr>
            <a:spLocks noGrp="1"/>
          </p:cNvSpPr>
          <p:nvPr>
            <p:ph type="title"/>
          </p:nvPr>
        </p:nvSpPr>
        <p:spPr/>
        <p:txBody>
          <a:bodyPr/>
          <a:lstStyle/>
          <a:p>
            <a:r>
              <a:rPr lang="en-US" dirty="0" err="1"/>
              <a:t>left_join</a:t>
            </a:r>
            <a:r>
              <a:rPr lang="en-US" dirty="0"/>
              <a:t>(x , y)</a:t>
            </a:r>
          </a:p>
        </p:txBody>
      </p:sp>
      <p:pic>
        <p:nvPicPr>
          <p:cNvPr id="4" name="Picture 3">
            <a:extLst>
              <a:ext uri="{FF2B5EF4-FFF2-40B4-BE49-F238E27FC236}">
                <a16:creationId xmlns:a16="http://schemas.microsoft.com/office/drawing/2014/main" id="{423CB980-3C77-7993-6942-180F4F1425FC}"/>
              </a:ext>
            </a:extLst>
          </p:cNvPr>
          <p:cNvPicPr>
            <a:picLocks noChangeAspect="1"/>
          </p:cNvPicPr>
          <p:nvPr/>
        </p:nvPicPr>
        <p:blipFill>
          <a:blip r:embed="rId3"/>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pic>
        <p:nvPicPr>
          <p:cNvPr id="2" name="Picture 2">
            <a:extLst>
              <a:ext uri="{FF2B5EF4-FFF2-40B4-BE49-F238E27FC236}">
                <a16:creationId xmlns:a16="http://schemas.microsoft.com/office/drawing/2014/main" id="{18D286F2-A50B-4E5D-BA3D-36D4F8EF4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151" y="1562252"/>
            <a:ext cx="6400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886377-F384-2423-34BC-3DE44F1FDF6D}"/>
              </a:ext>
            </a:extLst>
          </p:cNvPr>
          <p:cNvSpPr txBox="1"/>
          <p:nvPr/>
        </p:nvSpPr>
        <p:spPr>
          <a:xfrm>
            <a:off x="458735" y="2940311"/>
            <a:ext cx="3449782" cy="1815882"/>
          </a:xfrm>
          <a:prstGeom prst="rect">
            <a:avLst/>
          </a:prstGeom>
          <a:noFill/>
        </p:spPr>
        <p:txBody>
          <a:bodyPr wrap="square">
            <a:spAutoFit/>
          </a:bodyPr>
          <a:lstStyle/>
          <a:p>
            <a:r>
              <a:rPr lang="en-US" sz="1600" dirty="0" err="1">
                <a:latin typeface="Lucida Console" panose="020B0609040504020204" pitchFamily="49" charset="0"/>
              </a:rPr>
              <a:t>left_join</a:t>
            </a:r>
            <a:r>
              <a:rPr lang="en-US" sz="1600" dirty="0">
                <a:latin typeface="Lucida Console" panose="020B0609040504020204" pitchFamily="49" charset="0"/>
              </a:rPr>
              <a:t>(x, y, by = "id")</a:t>
            </a:r>
          </a:p>
          <a:p>
            <a:r>
              <a:rPr lang="en-US" sz="1600" dirty="0">
                <a:latin typeface="Lucida Console" panose="020B0609040504020204" pitchFamily="49" charset="0"/>
              </a:rPr>
              <a:t>#&gt; # A </a:t>
            </a:r>
            <a:r>
              <a:rPr lang="en-US" sz="1600" dirty="0" err="1">
                <a:latin typeface="Lucida Console" panose="020B0609040504020204" pitchFamily="49" charset="0"/>
              </a:rPr>
              <a:t>tibble</a:t>
            </a:r>
            <a:r>
              <a:rPr lang="en-US" sz="1600" dirty="0">
                <a:latin typeface="Lucida Console" panose="020B0609040504020204" pitchFamily="49" charset="0"/>
              </a:rPr>
              <a:t>: 3 × 3</a:t>
            </a:r>
          </a:p>
          <a:p>
            <a:r>
              <a:rPr lang="en-US" sz="1600" dirty="0">
                <a:latin typeface="Lucida Console" panose="020B0609040504020204" pitchFamily="49" charset="0"/>
              </a:rPr>
              <a:t>#&gt;      id x     y    </a:t>
            </a:r>
          </a:p>
          <a:p>
            <a:r>
              <a:rPr lang="en-US" sz="1600" dirty="0">
                <a:latin typeface="Lucida Console" panose="020B0609040504020204" pitchFamily="49" charset="0"/>
              </a:rPr>
              <a:t>#&gt;   &lt;int&gt; &lt;chr&gt; &lt;chr&gt;</a:t>
            </a:r>
          </a:p>
          <a:p>
            <a:r>
              <a:rPr lang="en-US" sz="1600" dirty="0">
                <a:latin typeface="Lucida Console" panose="020B0609040504020204" pitchFamily="49" charset="0"/>
              </a:rPr>
              <a:t>#&gt;     1     x1    y1   </a:t>
            </a:r>
          </a:p>
          <a:p>
            <a:r>
              <a:rPr lang="en-US" sz="1600" dirty="0">
                <a:latin typeface="Lucida Console" panose="020B0609040504020204" pitchFamily="49" charset="0"/>
              </a:rPr>
              <a:t>#&gt;     2     x2    y2   </a:t>
            </a:r>
          </a:p>
          <a:p>
            <a:r>
              <a:rPr lang="en-US" sz="1600" dirty="0">
                <a:latin typeface="Lucida Console" panose="020B0609040504020204" pitchFamily="49" charset="0"/>
              </a:rPr>
              <a:t>#&gt;     3     x3    &lt;NA&gt;</a:t>
            </a:r>
          </a:p>
        </p:txBody>
      </p:sp>
      <p:sp>
        <p:nvSpPr>
          <p:cNvPr id="7" name="TextBox 6">
            <a:extLst>
              <a:ext uri="{FF2B5EF4-FFF2-40B4-BE49-F238E27FC236}">
                <a16:creationId xmlns:a16="http://schemas.microsoft.com/office/drawing/2014/main" id="{B24BABD9-1BD4-2DB1-B6E3-B28F64DEA7E9}"/>
              </a:ext>
            </a:extLst>
          </p:cNvPr>
          <p:cNvSpPr txBox="1"/>
          <p:nvPr/>
        </p:nvSpPr>
        <p:spPr>
          <a:xfrm>
            <a:off x="4907383" y="5909276"/>
            <a:ext cx="601633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A636C"/>
                </a:solidFill>
                <a:effectLst/>
                <a:latin typeface="Inter"/>
              </a:rPr>
              <a:t>All rows from </a:t>
            </a:r>
            <a:r>
              <a:rPr lang="en-US" dirty="0"/>
              <a:t>x</a:t>
            </a:r>
            <a:r>
              <a:rPr lang="en-US" b="0" i="0" dirty="0">
                <a:solidFill>
                  <a:srgbClr val="4A636C"/>
                </a:solidFill>
                <a:effectLst/>
                <a:latin typeface="Inter"/>
              </a:rPr>
              <a:t>, and all columns from </a:t>
            </a:r>
            <a:r>
              <a:rPr lang="en-US" dirty="0"/>
              <a:t>x</a:t>
            </a:r>
            <a:r>
              <a:rPr lang="en-US" b="0" i="0" dirty="0">
                <a:solidFill>
                  <a:srgbClr val="4A636C"/>
                </a:solidFill>
                <a:effectLst/>
                <a:latin typeface="Inter"/>
              </a:rPr>
              <a:t> and </a:t>
            </a:r>
            <a:r>
              <a:rPr lang="en-US" dirty="0"/>
              <a:t>y</a:t>
            </a:r>
            <a:r>
              <a:rPr lang="en-US" b="0" i="0" dirty="0">
                <a:solidFill>
                  <a:srgbClr val="4A636C"/>
                </a:solidFill>
                <a:effectLst/>
                <a:latin typeface="Inter"/>
              </a:rPr>
              <a:t>. Rows in </a:t>
            </a:r>
            <a:r>
              <a:rPr lang="en-US" dirty="0"/>
              <a:t>x</a:t>
            </a:r>
            <a:r>
              <a:rPr lang="en-US" b="0" i="0" dirty="0">
                <a:solidFill>
                  <a:srgbClr val="4A636C"/>
                </a:solidFill>
                <a:effectLst/>
                <a:latin typeface="Inter"/>
              </a:rPr>
              <a:t> with no match in </a:t>
            </a:r>
            <a:r>
              <a:rPr lang="en-US" dirty="0"/>
              <a:t>y</a:t>
            </a:r>
            <a:r>
              <a:rPr lang="en-US" b="0" i="0" dirty="0">
                <a:solidFill>
                  <a:srgbClr val="4A636C"/>
                </a:solidFill>
                <a:effectLst/>
                <a:latin typeface="Inter"/>
              </a:rPr>
              <a:t> will have </a:t>
            </a:r>
            <a:r>
              <a:rPr lang="en-US" dirty="0"/>
              <a:t>NA</a:t>
            </a:r>
            <a:r>
              <a:rPr lang="en-US" b="0" i="0" dirty="0">
                <a:solidFill>
                  <a:srgbClr val="4A636C"/>
                </a:solidFill>
                <a:effectLst/>
                <a:latin typeface="Inter"/>
              </a:rPr>
              <a:t> values in the new columns.</a:t>
            </a:r>
            <a:endParaRPr lang="en-US" dirty="0"/>
          </a:p>
          <a:p>
            <a:endParaRPr lang="en-US" dirty="0"/>
          </a:p>
        </p:txBody>
      </p:sp>
    </p:spTree>
    <p:extLst>
      <p:ext uri="{BB962C8B-B14F-4D97-AF65-F5344CB8AC3E}">
        <p14:creationId xmlns:p14="http://schemas.microsoft.com/office/powerpoint/2010/main" val="1406203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E864A-F593-40FD-748B-A041A8141242}"/>
              </a:ext>
            </a:extLst>
          </p:cNvPr>
          <p:cNvSpPr>
            <a:spLocks noGrp="1"/>
          </p:cNvSpPr>
          <p:nvPr>
            <p:ph type="title"/>
          </p:nvPr>
        </p:nvSpPr>
        <p:spPr/>
        <p:txBody>
          <a:bodyPr/>
          <a:lstStyle/>
          <a:p>
            <a:r>
              <a:rPr lang="en-US" dirty="0" err="1"/>
              <a:t>right_join</a:t>
            </a:r>
            <a:r>
              <a:rPr lang="en-US" dirty="0"/>
              <a:t>(x , y)</a:t>
            </a:r>
          </a:p>
        </p:txBody>
      </p:sp>
      <p:pic>
        <p:nvPicPr>
          <p:cNvPr id="4" name="Picture 3">
            <a:extLst>
              <a:ext uri="{FF2B5EF4-FFF2-40B4-BE49-F238E27FC236}">
                <a16:creationId xmlns:a16="http://schemas.microsoft.com/office/drawing/2014/main" id="{423CB980-3C77-7993-6942-180F4F1425FC}"/>
              </a:ext>
            </a:extLst>
          </p:cNvPr>
          <p:cNvPicPr>
            <a:picLocks noChangeAspect="1"/>
          </p:cNvPicPr>
          <p:nvPr/>
        </p:nvPicPr>
        <p:blipFill>
          <a:blip r:embed="rId3"/>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6E886377-F384-2423-34BC-3DE44F1FDF6D}"/>
              </a:ext>
            </a:extLst>
          </p:cNvPr>
          <p:cNvSpPr txBox="1"/>
          <p:nvPr/>
        </p:nvSpPr>
        <p:spPr>
          <a:xfrm>
            <a:off x="458735" y="2940311"/>
            <a:ext cx="3604110" cy="1815882"/>
          </a:xfrm>
          <a:prstGeom prst="rect">
            <a:avLst/>
          </a:prstGeom>
          <a:noFill/>
        </p:spPr>
        <p:txBody>
          <a:bodyPr wrap="square">
            <a:spAutoFit/>
          </a:bodyPr>
          <a:lstStyle/>
          <a:p>
            <a:r>
              <a:rPr lang="en-US" sz="1600" dirty="0" err="1">
                <a:latin typeface="Lucida Console" panose="020B0609040504020204" pitchFamily="49" charset="0"/>
              </a:rPr>
              <a:t>right_join</a:t>
            </a:r>
            <a:r>
              <a:rPr lang="en-US" sz="1600" dirty="0">
                <a:latin typeface="Lucida Console" panose="020B0609040504020204" pitchFamily="49" charset="0"/>
              </a:rPr>
              <a:t>(x, y, by = "id")</a:t>
            </a:r>
          </a:p>
          <a:p>
            <a:r>
              <a:rPr lang="en-US" sz="1600" dirty="0">
                <a:latin typeface="Lucida Console" panose="020B0609040504020204" pitchFamily="49" charset="0"/>
              </a:rPr>
              <a:t>#&gt; # A </a:t>
            </a:r>
            <a:r>
              <a:rPr lang="en-US" sz="1600" dirty="0" err="1">
                <a:latin typeface="Lucida Console" panose="020B0609040504020204" pitchFamily="49" charset="0"/>
              </a:rPr>
              <a:t>tibble</a:t>
            </a:r>
            <a:r>
              <a:rPr lang="en-US" sz="1600" dirty="0">
                <a:latin typeface="Lucida Console" panose="020B0609040504020204" pitchFamily="49" charset="0"/>
              </a:rPr>
              <a:t>: 3 × 3</a:t>
            </a:r>
          </a:p>
          <a:p>
            <a:r>
              <a:rPr lang="en-US" sz="1600" dirty="0">
                <a:latin typeface="Lucida Console" panose="020B0609040504020204" pitchFamily="49" charset="0"/>
              </a:rPr>
              <a:t>#&gt;      id x     y    </a:t>
            </a:r>
          </a:p>
          <a:p>
            <a:r>
              <a:rPr lang="en-US" sz="1600" dirty="0">
                <a:latin typeface="Lucida Console" panose="020B0609040504020204" pitchFamily="49" charset="0"/>
              </a:rPr>
              <a:t>#&gt;   &lt;int&gt; &lt;chr&gt; &lt;chr&gt;</a:t>
            </a:r>
          </a:p>
          <a:p>
            <a:r>
              <a:rPr lang="en-US" sz="1600" dirty="0">
                <a:latin typeface="Lucida Console" panose="020B0609040504020204" pitchFamily="49" charset="0"/>
              </a:rPr>
              <a:t>#&gt;     1    x1    y1   </a:t>
            </a:r>
          </a:p>
          <a:p>
            <a:r>
              <a:rPr lang="en-US" sz="1600" dirty="0">
                <a:latin typeface="Lucida Console" panose="020B0609040504020204" pitchFamily="49" charset="0"/>
              </a:rPr>
              <a:t>#&gt;     2    x2    y2   </a:t>
            </a:r>
          </a:p>
          <a:p>
            <a:r>
              <a:rPr lang="en-US" sz="1600" dirty="0">
                <a:latin typeface="Lucida Console" panose="020B0609040504020204" pitchFamily="49" charset="0"/>
              </a:rPr>
              <a:t>#&gt;     4    &lt;NA&gt;  y4</a:t>
            </a:r>
          </a:p>
        </p:txBody>
      </p:sp>
      <p:pic>
        <p:nvPicPr>
          <p:cNvPr id="36866" name="Picture 2">
            <a:extLst>
              <a:ext uri="{FF2B5EF4-FFF2-40B4-BE49-F238E27FC236}">
                <a16:creationId xmlns:a16="http://schemas.microsoft.com/office/drawing/2014/main" id="{5357C167-67DF-675C-F44D-233EA7F7EC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151" y="1562252"/>
            <a:ext cx="6400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DBFD37-EDD9-8B14-FF8D-A1EA996C7D48}"/>
              </a:ext>
            </a:extLst>
          </p:cNvPr>
          <p:cNvSpPr txBox="1"/>
          <p:nvPr/>
        </p:nvSpPr>
        <p:spPr>
          <a:xfrm>
            <a:off x="4907383" y="5909276"/>
            <a:ext cx="6016336" cy="923330"/>
          </a:xfrm>
          <a:prstGeom prst="rect">
            <a:avLst/>
          </a:prstGeom>
          <a:noFill/>
        </p:spPr>
        <p:txBody>
          <a:bodyPr wrap="square" rtlCol="0">
            <a:spAutoFit/>
          </a:bodyPr>
          <a:lstStyle/>
          <a:p>
            <a:r>
              <a:rPr lang="en-US" b="0" i="0" dirty="0">
                <a:solidFill>
                  <a:srgbClr val="4A636C"/>
                </a:solidFill>
                <a:effectLst/>
                <a:latin typeface="Inter"/>
              </a:rPr>
              <a:t>All rows from </a:t>
            </a:r>
            <a:r>
              <a:rPr lang="en-US" b="0" i="0" dirty="0">
                <a:effectLst/>
                <a:latin typeface="Inter"/>
              </a:rPr>
              <a:t>y</a:t>
            </a:r>
            <a:r>
              <a:rPr lang="en-US" b="0" i="0" dirty="0">
                <a:solidFill>
                  <a:srgbClr val="4A636C"/>
                </a:solidFill>
                <a:effectLst/>
                <a:latin typeface="Inter"/>
              </a:rPr>
              <a:t>, and all columns from </a:t>
            </a:r>
            <a:r>
              <a:rPr lang="en-US" dirty="0"/>
              <a:t>x</a:t>
            </a:r>
            <a:r>
              <a:rPr lang="en-US" b="0" i="0" dirty="0">
                <a:solidFill>
                  <a:srgbClr val="4A636C"/>
                </a:solidFill>
                <a:effectLst/>
                <a:latin typeface="Inter"/>
              </a:rPr>
              <a:t> and </a:t>
            </a:r>
            <a:r>
              <a:rPr lang="en-US" dirty="0"/>
              <a:t>y</a:t>
            </a:r>
            <a:r>
              <a:rPr lang="en-US" b="0" i="0" dirty="0">
                <a:solidFill>
                  <a:srgbClr val="4A636C"/>
                </a:solidFill>
                <a:effectLst/>
                <a:latin typeface="Inter"/>
              </a:rPr>
              <a:t>. Rows in </a:t>
            </a:r>
            <a:r>
              <a:rPr lang="en-US" dirty="0"/>
              <a:t>y</a:t>
            </a:r>
            <a:r>
              <a:rPr lang="en-US" b="0" i="0" dirty="0">
                <a:solidFill>
                  <a:srgbClr val="4A636C"/>
                </a:solidFill>
                <a:effectLst/>
                <a:latin typeface="Inter"/>
              </a:rPr>
              <a:t> with no match in </a:t>
            </a:r>
            <a:r>
              <a:rPr lang="en-US" dirty="0"/>
              <a:t>x</a:t>
            </a:r>
            <a:r>
              <a:rPr lang="en-US" b="0" i="0" dirty="0">
                <a:solidFill>
                  <a:srgbClr val="4A636C"/>
                </a:solidFill>
                <a:effectLst/>
                <a:latin typeface="Inter"/>
              </a:rPr>
              <a:t> will have </a:t>
            </a:r>
            <a:r>
              <a:rPr lang="en-US" dirty="0"/>
              <a:t>NA</a:t>
            </a:r>
            <a:r>
              <a:rPr lang="en-US" b="0" i="0" dirty="0">
                <a:solidFill>
                  <a:srgbClr val="4A636C"/>
                </a:solidFill>
                <a:effectLst/>
                <a:latin typeface="Inter"/>
              </a:rPr>
              <a:t> values in the new columns.</a:t>
            </a:r>
            <a:endParaRPr lang="en-US" dirty="0"/>
          </a:p>
          <a:p>
            <a:endParaRPr lang="en-US" dirty="0"/>
          </a:p>
        </p:txBody>
      </p:sp>
    </p:spTree>
    <p:extLst>
      <p:ext uri="{BB962C8B-B14F-4D97-AF65-F5344CB8AC3E}">
        <p14:creationId xmlns:p14="http://schemas.microsoft.com/office/powerpoint/2010/main" val="995785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28801101-5B32-08C8-B992-0C89A21FFF78}"/>
              </a:ext>
            </a:extLst>
          </p:cNvPr>
          <p:cNvPicPr>
            <a:picLocks noChangeAspect="1"/>
          </p:cNvPicPr>
          <p:nvPr/>
        </p:nvPicPr>
        <p:blipFill>
          <a:blip r:embed="rId4"/>
          <a:stretch>
            <a:fillRect/>
          </a:stretch>
        </p:blipFill>
        <p:spPr>
          <a:xfrm>
            <a:off x="1488831" y="9325"/>
            <a:ext cx="8850923" cy="6839349"/>
          </a:xfrm>
          <a:prstGeom prst="rect">
            <a:avLst/>
          </a:prstGeom>
        </p:spPr>
      </p:pic>
    </p:spTree>
    <p:extLst>
      <p:ext uri="{BB962C8B-B14F-4D97-AF65-F5344CB8AC3E}">
        <p14:creationId xmlns:p14="http://schemas.microsoft.com/office/powerpoint/2010/main" val="2729551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E864A-F593-40FD-748B-A041A8141242}"/>
              </a:ext>
            </a:extLst>
          </p:cNvPr>
          <p:cNvSpPr>
            <a:spLocks noGrp="1"/>
          </p:cNvSpPr>
          <p:nvPr>
            <p:ph type="title"/>
          </p:nvPr>
        </p:nvSpPr>
        <p:spPr/>
        <p:txBody>
          <a:bodyPr/>
          <a:lstStyle/>
          <a:p>
            <a:r>
              <a:rPr lang="en-US" dirty="0" err="1"/>
              <a:t>full_join</a:t>
            </a:r>
            <a:r>
              <a:rPr lang="en-US" dirty="0"/>
              <a:t>(x , y)</a:t>
            </a:r>
          </a:p>
        </p:txBody>
      </p:sp>
      <p:pic>
        <p:nvPicPr>
          <p:cNvPr id="4" name="Picture 3">
            <a:extLst>
              <a:ext uri="{FF2B5EF4-FFF2-40B4-BE49-F238E27FC236}">
                <a16:creationId xmlns:a16="http://schemas.microsoft.com/office/drawing/2014/main" id="{423CB980-3C77-7993-6942-180F4F1425FC}"/>
              </a:ext>
            </a:extLst>
          </p:cNvPr>
          <p:cNvPicPr>
            <a:picLocks noChangeAspect="1"/>
          </p:cNvPicPr>
          <p:nvPr/>
        </p:nvPicPr>
        <p:blipFill>
          <a:blip r:embed="rId3"/>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6E886377-F384-2423-34BC-3DE44F1FDF6D}"/>
              </a:ext>
            </a:extLst>
          </p:cNvPr>
          <p:cNvSpPr txBox="1"/>
          <p:nvPr/>
        </p:nvSpPr>
        <p:spPr>
          <a:xfrm>
            <a:off x="458735" y="2940311"/>
            <a:ext cx="3604110" cy="2062103"/>
          </a:xfrm>
          <a:prstGeom prst="rect">
            <a:avLst/>
          </a:prstGeom>
          <a:noFill/>
        </p:spPr>
        <p:txBody>
          <a:bodyPr wrap="square">
            <a:spAutoFit/>
          </a:bodyPr>
          <a:lstStyle/>
          <a:p>
            <a:r>
              <a:rPr lang="es-ES" sz="1600" dirty="0" err="1">
                <a:latin typeface="Lucida Console" panose="020B0609040504020204" pitchFamily="49" charset="0"/>
              </a:rPr>
              <a:t>full_join</a:t>
            </a:r>
            <a:r>
              <a:rPr lang="es-ES" sz="1600" dirty="0">
                <a:latin typeface="Lucida Console" panose="020B0609040504020204" pitchFamily="49" charset="0"/>
              </a:rPr>
              <a:t>(x, y, </a:t>
            </a:r>
            <a:r>
              <a:rPr lang="es-ES" sz="1600" dirty="0" err="1">
                <a:latin typeface="Lucida Console" panose="020B0609040504020204" pitchFamily="49" charset="0"/>
              </a:rPr>
              <a:t>by</a:t>
            </a:r>
            <a:r>
              <a:rPr lang="es-ES" sz="1600" dirty="0">
                <a:latin typeface="Lucida Console" panose="020B0609040504020204" pitchFamily="49" charset="0"/>
              </a:rPr>
              <a:t> = "id")</a:t>
            </a:r>
          </a:p>
          <a:p>
            <a:r>
              <a:rPr lang="es-ES" sz="1600" dirty="0">
                <a:latin typeface="Lucida Console" panose="020B0609040504020204" pitchFamily="49" charset="0"/>
              </a:rPr>
              <a:t>#&gt; # A </a:t>
            </a:r>
            <a:r>
              <a:rPr lang="es-ES" sz="1600" dirty="0" err="1">
                <a:latin typeface="Lucida Console" panose="020B0609040504020204" pitchFamily="49" charset="0"/>
              </a:rPr>
              <a:t>tibble</a:t>
            </a:r>
            <a:r>
              <a:rPr lang="es-ES" sz="1600" dirty="0">
                <a:latin typeface="Lucida Console" panose="020B0609040504020204" pitchFamily="49" charset="0"/>
              </a:rPr>
              <a:t>: 4 × 3</a:t>
            </a:r>
          </a:p>
          <a:p>
            <a:r>
              <a:rPr lang="es-ES" sz="1600" dirty="0">
                <a:latin typeface="Lucida Console" panose="020B0609040504020204" pitchFamily="49" charset="0"/>
              </a:rPr>
              <a:t>#&gt;      id x     y    </a:t>
            </a:r>
          </a:p>
          <a:p>
            <a:r>
              <a:rPr lang="es-ES" sz="1600" dirty="0">
                <a:latin typeface="Lucida Console" panose="020B0609040504020204" pitchFamily="49" charset="0"/>
              </a:rPr>
              <a:t>#&gt;   &lt;</a:t>
            </a:r>
            <a:r>
              <a:rPr lang="es-ES" sz="1600" dirty="0" err="1">
                <a:latin typeface="Lucida Console" panose="020B0609040504020204" pitchFamily="49" charset="0"/>
              </a:rPr>
              <a:t>int</a:t>
            </a:r>
            <a:r>
              <a:rPr lang="es-ES" sz="1600" dirty="0">
                <a:latin typeface="Lucida Console" panose="020B0609040504020204" pitchFamily="49" charset="0"/>
              </a:rPr>
              <a:t>&gt; &lt;</a:t>
            </a:r>
            <a:r>
              <a:rPr lang="es-ES" sz="1600" dirty="0" err="1">
                <a:latin typeface="Lucida Console" panose="020B0609040504020204" pitchFamily="49" charset="0"/>
              </a:rPr>
              <a:t>chr</a:t>
            </a:r>
            <a:r>
              <a:rPr lang="es-ES" sz="1600" dirty="0">
                <a:latin typeface="Lucida Console" panose="020B0609040504020204" pitchFamily="49" charset="0"/>
              </a:rPr>
              <a:t>&gt; &lt;</a:t>
            </a:r>
            <a:r>
              <a:rPr lang="es-ES" sz="1600" dirty="0" err="1">
                <a:latin typeface="Lucida Console" panose="020B0609040504020204" pitchFamily="49" charset="0"/>
              </a:rPr>
              <a:t>chr</a:t>
            </a:r>
            <a:r>
              <a:rPr lang="es-ES" sz="1600" dirty="0">
                <a:latin typeface="Lucida Console" panose="020B0609040504020204" pitchFamily="49" charset="0"/>
              </a:rPr>
              <a:t>&gt;</a:t>
            </a:r>
          </a:p>
          <a:p>
            <a:r>
              <a:rPr lang="es-ES" sz="1600" dirty="0">
                <a:latin typeface="Lucida Console" panose="020B0609040504020204" pitchFamily="49" charset="0"/>
              </a:rPr>
              <a:t>#&gt;     1     x1    y1   </a:t>
            </a:r>
          </a:p>
          <a:p>
            <a:r>
              <a:rPr lang="es-ES" sz="1600" dirty="0">
                <a:latin typeface="Lucida Console" panose="020B0609040504020204" pitchFamily="49" charset="0"/>
              </a:rPr>
              <a:t>#&gt;     2     x2    y2   </a:t>
            </a:r>
          </a:p>
          <a:p>
            <a:r>
              <a:rPr lang="es-ES" sz="1600" dirty="0">
                <a:latin typeface="Lucida Console" panose="020B0609040504020204" pitchFamily="49" charset="0"/>
              </a:rPr>
              <a:t>#&gt;     3     x3    &lt;NA&gt; </a:t>
            </a:r>
          </a:p>
          <a:p>
            <a:r>
              <a:rPr lang="es-ES" sz="1600" dirty="0">
                <a:latin typeface="Lucida Console" panose="020B0609040504020204" pitchFamily="49" charset="0"/>
              </a:rPr>
              <a:t>#&gt;     4     &lt;NA&gt;  y4</a:t>
            </a:r>
            <a:endParaRPr lang="en-US" sz="1600" dirty="0">
              <a:latin typeface="Lucida Console" panose="020B0609040504020204" pitchFamily="49" charset="0"/>
            </a:endParaRPr>
          </a:p>
        </p:txBody>
      </p:sp>
      <p:pic>
        <p:nvPicPr>
          <p:cNvPr id="38916" name="Picture 4">
            <a:extLst>
              <a:ext uri="{FF2B5EF4-FFF2-40B4-BE49-F238E27FC236}">
                <a16:creationId xmlns:a16="http://schemas.microsoft.com/office/drawing/2014/main" id="{19E16DA3-5367-498C-A88D-3B0CC86B8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151" y="1562252"/>
            <a:ext cx="6400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9E3513-25C5-3291-FB16-73A1B4A03247}"/>
              </a:ext>
            </a:extLst>
          </p:cNvPr>
          <p:cNvSpPr txBox="1"/>
          <p:nvPr/>
        </p:nvSpPr>
        <p:spPr>
          <a:xfrm>
            <a:off x="4907383" y="5909276"/>
            <a:ext cx="6016336" cy="923330"/>
          </a:xfrm>
          <a:prstGeom prst="rect">
            <a:avLst/>
          </a:prstGeom>
          <a:noFill/>
        </p:spPr>
        <p:txBody>
          <a:bodyPr wrap="square" rtlCol="0">
            <a:spAutoFit/>
          </a:bodyPr>
          <a:lstStyle/>
          <a:p>
            <a:r>
              <a:rPr lang="en-US" b="0" i="0" dirty="0">
                <a:solidFill>
                  <a:srgbClr val="4A636C"/>
                </a:solidFill>
                <a:effectLst/>
                <a:latin typeface="Inter"/>
              </a:rPr>
              <a:t>All rows and all columns from both </a:t>
            </a:r>
            <a:r>
              <a:rPr lang="en-US" dirty="0"/>
              <a:t>x</a:t>
            </a:r>
            <a:r>
              <a:rPr lang="en-US" b="0" i="0" dirty="0">
                <a:solidFill>
                  <a:srgbClr val="4A636C"/>
                </a:solidFill>
                <a:effectLst/>
                <a:latin typeface="Inter"/>
              </a:rPr>
              <a:t> and </a:t>
            </a:r>
            <a:r>
              <a:rPr lang="en-US" dirty="0"/>
              <a:t>y</a:t>
            </a:r>
            <a:r>
              <a:rPr lang="en-US" b="0" i="0" dirty="0">
                <a:solidFill>
                  <a:srgbClr val="4A636C"/>
                </a:solidFill>
                <a:effectLst/>
                <a:latin typeface="Inter"/>
              </a:rPr>
              <a:t>. Where there are not matching values, returns </a:t>
            </a:r>
            <a:r>
              <a:rPr lang="en-US" dirty="0"/>
              <a:t>NA</a:t>
            </a:r>
            <a:r>
              <a:rPr lang="en-US" b="0" i="0" dirty="0">
                <a:solidFill>
                  <a:srgbClr val="4A636C"/>
                </a:solidFill>
                <a:effectLst/>
                <a:latin typeface="Inter"/>
              </a:rPr>
              <a:t> for the one missing.</a:t>
            </a:r>
            <a:endParaRPr lang="en-US" dirty="0"/>
          </a:p>
          <a:p>
            <a:endParaRPr lang="en-US" dirty="0"/>
          </a:p>
        </p:txBody>
      </p:sp>
    </p:spTree>
    <p:extLst>
      <p:ext uri="{BB962C8B-B14F-4D97-AF65-F5344CB8AC3E}">
        <p14:creationId xmlns:p14="http://schemas.microsoft.com/office/powerpoint/2010/main" val="2339705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E864A-F593-40FD-748B-A041A8141242}"/>
              </a:ext>
            </a:extLst>
          </p:cNvPr>
          <p:cNvSpPr>
            <a:spLocks noGrp="1"/>
          </p:cNvSpPr>
          <p:nvPr>
            <p:ph type="title"/>
          </p:nvPr>
        </p:nvSpPr>
        <p:spPr/>
        <p:txBody>
          <a:bodyPr/>
          <a:lstStyle/>
          <a:p>
            <a:r>
              <a:rPr lang="en-US" dirty="0" err="1"/>
              <a:t>semi_join</a:t>
            </a:r>
            <a:r>
              <a:rPr lang="en-US" dirty="0"/>
              <a:t>(x , y)</a:t>
            </a:r>
          </a:p>
        </p:txBody>
      </p:sp>
      <p:pic>
        <p:nvPicPr>
          <p:cNvPr id="4" name="Picture 3">
            <a:extLst>
              <a:ext uri="{FF2B5EF4-FFF2-40B4-BE49-F238E27FC236}">
                <a16:creationId xmlns:a16="http://schemas.microsoft.com/office/drawing/2014/main" id="{423CB980-3C77-7993-6942-180F4F1425FC}"/>
              </a:ext>
            </a:extLst>
          </p:cNvPr>
          <p:cNvPicPr>
            <a:picLocks noChangeAspect="1"/>
          </p:cNvPicPr>
          <p:nvPr/>
        </p:nvPicPr>
        <p:blipFill>
          <a:blip r:embed="rId3"/>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6E886377-F384-2423-34BC-3DE44F1FDF6D}"/>
              </a:ext>
            </a:extLst>
          </p:cNvPr>
          <p:cNvSpPr txBox="1"/>
          <p:nvPr/>
        </p:nvSpPr>
        <p:spPr>
          <a:xfrm>
            <a:off x="458735" y="2940311"/>
            <a:ext cx="3604110" cy="1569660"/>
          </a:xfrm>
          <a:prstGeom prst="rect">
            <a:avLst/>
          </a:prstGeom>
          <a:noFill/>
        </p:spPr>
        <p:txBody>
          <a:bodyPr wrap="square">
            <a:spAutoFit/>
          </a:bodyPr>
          <a:lstStyle/>
          <a:p>
            <a:r>
              <a:rPr lang="en-US" sz="1600" dirty="0" err="1">
                <a:latin typeface="Lucida Console" panose="020B0609040504020204" pitchFamily="49" charset="0"/>
              </a:rPr>
              <a:t>semi_join</a:t>
            </a:r>
            <a:r>
              <a:rPr lang="en-US" sz="1600" dirty="0">
                <a:latin typeface="Lucida Console" panose="020B0609040504020204" pitchFamily="49" charset="0"/>
              </a:rPr>
              <a:t>(x, y, by = "id")</a:t>
            </a:r>
          </a:p>
          <a:p>
            <a:r>
              <a:rPr lang="en-US" sz="1600" dirty="0">
                <a:latin typeface="Lucida Console" panose="020B0609040504020204" pitchFamily="49" charset="0"/>
              </a:rPr>
              <a:t>#&gt; # A </a:t>
            </a:r>
            <a:r>
              <a:rPr lang="en-US" sz="1600" dirty="0" err="1">
                <a:latin typeface="Lucida Console" panose="020B0609040504020204" pitchFamily="49" charset="0"/>
              </a:rPr>
              <a:t>tibble</a:t>
            </a:r>
            <a:r>
              <a:rPr lang="en-US" sz="1600" dirty="0">
                <a:latin typeface="Lucida Console" panose="020B0609040504020204" pitchFamily="49" charset="0"/>
              </a:rPr>
              <a:t>: 2 × 2</a:t>
            </a:r>
          </a:p>
          <a:p>
            <a:r>
              <a:rPr lang="en-US" sz="1600" dirty="0">
                <a:latin typeface="Lucida Console" panose="020B0609040504020204" pitchFamily="49" charset="0"/>
              </a:rPr>
              <a:t>#&gt;      id x    </a:t>
            </a:r>
          </a:p>
          <a:p>
            <a:r>
              <a:rPr lang="en-US" sz="1600" dirty="0">
                <a:latin typeface="Lucida Console" panose="020B0609040504020204" pitchFamily="49" charset="0"/>
              </a:rPr>
              <a:t>#&gt;   &lt;int&gt; &lt;chr&gt;</a:t>
            </a:r>
          </a:p>
          <a:p>
            <a:r>
              <a:rPr lang="en-US" sz="1600" dirty="0">
                <a:latin typeface="Lucida Console" panose="020B0609040504020204" pitchFamily="49" charset="0"/>
              </a:rPr>
              <a:t>#&gt;      1    x1   </a:t>
            </a:r>
          </a:p>
          <a:p>
            <a:r>
              <a:rPr lang="en-US" sz="1600" dirty="0">
                <a:latin typeface="Lucida Console" panose="020B0609040504020204" pitchFamily="49" charset="0"/>
              </a:rPr>
              <a:t>#&gt;      2    x2</a:t>
            </a:r>
          </a:p>
        </p:txBody>
      </p:sp>
      <p:pic>
        <p:nvPicPr>
          <p:cNvPr id="39938" name="Picture 2">
            <a:extLst>
              <a:ext uri="{FF2B5EF4-FFF2-40B4-BE49-F238E27FC236}">
                <a16:creationId xmlns:a16="http://schemas.microsoft.com/office/drawing/2014/main" id="{BA428854-A093-9194-DB1D-F2792AF07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151" y="1562252"/>
            <a:ext cx="6400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3DA8720-1D34-9091-64EA-AA1CF31EA628}"/>
              </a:ext>
            </a:extLst>
          </p:cNvPr>
          <p:cNvSpPr txBox="1"/>
          <p:nvPr/>
        </p:nvSpPr>
        <p:spPr>
          <a:xfrm>
            <a:off x="4907383" y="5909276"/>
            <a:ext cx="6016336" cy="646331"/>
          </a:xfrm>
          <a:prstGeom prst="rect">
            <a:avLst/>
          </a:prstGeom>
          <a:noFill/>
        </p:spPr>
        <p:txBody>
          <a:bodyPr wrap="square" rtlCol="0">
            <a:spAutoFit/>
          </a:bodyPr>
          <a:lstStyle/>
          <a:p>
            <a:r>
              <a:rPr lang="en-US"/>
              <a:t>All rows from x where there are matching values in y, keeping just columns from x.</a:t>
            </a:r>
            <a:endParaRPr lang="en-US" dirty="0"/>
          </a:p>
        </p:txBody>
      </p:sp>
    </p:spTree>
    <p:extLst>
      <p:ext uri="{BB962C8B-B14F-4D97-AF65-F5344CB8AC3E}">
        <p14:creationId xmlns:p14="http://schemas.microsoft.com/office/powerpoint/2010/main" val="138676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E864A-F593-40FD-748B-A041A8141242}"/>
              </a:ext>
            </a:extLst>
          </p:cNvPr>
          <p:cNvSpPr>
            <a:spLocks noGrp="1"/>
          </p:cNvSpPr>
          <p:nvPr>
            <p:ph type="title"/>
          </p:nvPr>
        </p:nvSpPr>
        <p:spPr/>
        <p:txBody>
          <a:bodyPr/>
          <a:lstStyle/>
          <a:p>
            <a:r>
              <a:rPr lang="en-US" dirty="0" err="1"/>
              <a:t>anti_join</a:t>
            </a:r>
            <a:r>
              <a:rPr lang="en-US" dirty="0"/>
              <a:t>(x , y)</a:t>
            </a:r>
          </a:p>
        </p:txBody>
      </p:sp>
      <p:pic>
        <p:nvPicPr>
          <p:cNvPr id="4" name="Picture 3">
            <a:extLst>
              <a:ext uri="{FF2B5EF4-FFF2-40B4-BE49-F238E27FC236}">
                <a16:creationId xmlns:a16="http://schemas.microsoft.com/office/drawing/2014/main" id="{423CB980-3C77-7993-6942-180F4F1425FC}"/>
              </a:ext>
            </a:extLst>
          </p:cNvPr>
          <p:cNvPicPr>
            <a:picLocks noChangeAspect="1"/>
          </p:cNvPicPr>
          <p:nvPr/>
        </p:nvPicPr>
        <p:blipFill>
          <a:blip r:embed="rId3"/>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
        <p:nvSpPr>
          <p:cNvPr id="5" name="TextBox 4">
            <a:extLst>
              <a:ext uri="{FF2B5EF4-FFF2-40B4-BE49-F238E27FC236}">
                <a16:creationId xmlns:a16="http://schemas.microsoft.com/office/drawing/2014/main" id="{6E886377-F384-2423-34BC-3DE44F1FDF6D}"/>
              </a:ext>
            </a:extLst>
          </p:cNvPr>
          <p:cNvSpPr txBox="1"/>
          <p:nvPr/>
        </p:nvSpPr>
        <p:spPr>
          <a:xfrm>
            <a:off x="458735" y="2940311"/>
            <a:ext cx="3604110" cy="1323439"/>
          </a:xfrm>
          <a:prstGeom prst="rect">
            <a:avLst/>
          </a:prstGeom>
          <a:noFill/>
        </p:spPr>
        <p:txBody>
          <a:bodyPr wrap="square">
            <a:spAutoFit/>
          </a:bodyPr>
          <a:lstStyle/>
          <a:p>
            <a:r>
              <a:rPr lang="en-US" sz="1600" dirty="0" err="1">
                <a:latin typeface="Lucida Console" panose="020B0609040504020204" pitchFamily="49" charset="0"/>
              </a:rPr>
              <a:t>anti_join</a:t>
            </a:r>
            <a:r>
              <a:rPr lang="en-US" sz="1600" dirty="0">
                <a:latin typeface="Lucida Console" panose="020B0609040504020204" pitchFamily="49" charset="0"/>
              </a:rPr>
              <a:t>(x, y, by = "id")</a:t>
            </a:r>
          </a:p>
          <a:p>
            <a:r>
              <a:rPr lang="en-US" sz="1600" dirty="0">
                <a:latin typeface="Lucida Console" panose="020B0609040504020204" pitchFamily="49" charset="0"/>
              </a:rPr>
              <a:t>#&gt; # A </a:t>
            </a:r>
            <a:r>
              <a:rPr lang="en-US" sz="1600" dirty="0" err="1">
                <a:latin typeface="Lucida Console" panose="020B0609040504020204" pitchFamily="49" charset="0"/>
              </a:rPr>
              <a:t>tibble</a:t>
            </a:r>
            <a:r>
              <a:rPr lang="en-US" sz="1600" dirty="0">
                <a:latin typeface="Lucida Console" panose="020B0609040504020204" pitchFamily="49" charset="0"/>
              </a:rPr>
              <a:t>: 1 × 2</a:t>
            </a:r>
          </a:p>
          <a:p>
            <a:r>
              <a:rPr lang="en-US" sz="1600" dirty="0">
                <a:latin typeface="Lucida Console" panose="020B0609040504020204" pitchFamily="49" charset="0"/>
              </a:rPr>
              <a:t>#&gt;    id     x    </a:t>
            </a:r>
          </a:p>
          <a:p>
            <a:r>
              <a:rPr lang="en-US" sz="1600" dirty="0">
                <a:latin typeface="Lucida Console" panose="020B0609040504020204" pitchFamily="49" charset="0"/>
              </a:rPr>
              <a:t>#&gt;   &lt;int&gt; &lt;chr&gt;</a:t>
            </a:r>
          </a:p>
          <a:p>
            <a:r>
              <a:rPr lang="en-US" sz="1600" dirty="0">
                <a:latin typeface="Lucida Console" panose="020B0609040504020204" pitchFamily="49" charset="0"/>
              </a:rPr>
              <a:t>#&gt;     3     x3</a:t>
            </a:r>
          </a:p>
        </p:txBody>
      </p:sp>
      <p:pic>
        <p:nvPicPr>
          <p:cNvPr id="40962" name="Picture 2">
            <a:extLst>
              <a:ext uri="{FF2B5EF4-FFF2-40B4-BE49-F238E27FC236}">
                <a16:creationId xmlns:a16="http://schemas.microsoft.com/office/drawing/2014/main" id="{13FADB43-C23E-E260-B032-BB2BBE4F8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151" y="1562252"/>
            <a:ext cx="6400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3DA8720-1D34-9091-64EA-AA1CF31EA628}"/>
              </a:ext>
            </a:extLst>
          </p:cNvPr>
          <p:cNvSpPr txBox="1"/>
          <p:nvPr/>
        </p:nvSpPr>
        <p:spPr>
          <a:xfrm>
            <a:off x="4907383" y="5909276"/>
            <a:ext cx="6016336" cy="646331"/>
          </a:xfrm>
          <a:prstGeom prst="rect">
            <a:avLst/>
          </a:prstGeom>
          <a:noFill/>
        </p:spPr>
        <p:txBody>
          <a:bodyPr wrap="square" rtlCol="0">
            <a:spAutoFit/>
          </a:bodyPr>
          <a:lstStyle/>
          <a:p>
            <a:r>
              <a:rPr lang="en-US"/>
              <a:t>All rows from x where there are not matching values in y, keeping just columns from x.</a:t>
            </a:r>
            <a:endParaRPr lang="en-US" dirty="0"/>
          </a:p>
        </p:txBody>
      </p:sp>
    </p:spTree>
    <p:extLst>
      <p:ext uri="{BB962C8B-B14F-4D97-AF65-F5344CB8AC3E}">
        <p14:creationId xmlns:p14="http://schemas.microsoft.com/office/powerpoint/2010/main" val="3265729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07E8D6-27A9-7D9E-69F5-C4053D9446FA}"/>
              </a:ext>
            </a:extLst>
          </p:cNvPr>
          <p:cNvSpPr>
            <a:spLocks noGrp="1"/>
          </p:cNvSpPr>
          <p:nvPr>
            <p:ph idx="1"/>
          </p:nvPr>
        </p:nvSpPr>
        <p:spPr>
          <a:xfrm>
            <a:off x="3106319" y="1433946"/>
            <a:ext cx="10515600" cy="5133109"/>
          </a:xfrm>
        </p:spPr>
        <p:txBody>
          <a:bodyPr>
            <a:normAutofit fontScale="92500"/>
          </a:bodyPr>
          <a:lstStyle/>
          <a:p>
            <a:pPr marL="0" indent="0">
              <a:lnSpc>
                <a:spcPct val="250000"/>
              </a:lnSpc>
              <a:buNone/>
            </a:pPr>
            <a:r>
              <a:rPr lang="en-US" sz="2400" b="1" dirty="0" err="1">
                <a:latin typeface="Lucida Console" panose="020B0609040504020204" pitchFamily="49" charset="0"/>
              </a:rPr>
              <a:t>inner_join</a:t>
            </a:r>
            <a:r>
              <a:rPr lang="en-US" sz="2400" b="1" dirty="0">
                <a:latin typeface="Lucida Console" panose="020B0609040504020204" pitchFamily="49" charset="0"/>
              </a:rPr>
              <a:t>() </a:t>
            </a:r>
            <a:r>
              <a:rPr lang="en-US" sz="2400" dirty="0"/>
              <a:t>retains only cases in </a:t>
            </a:r>
            <a:r>
              <a:rPr lang="en-US" sz="2400" b="1" dirty="0"/>
              <a:t>both</a:t>
            </a:r>
            <a:r>
              <a:rPr lang="en-US" sz="2400" dirty="0"/>
              <a:t> data sets </a:t>
            </a:r>
            <a:br>
              <a:rPr lang="en-US" sz="2400" dirty="0"/>
            </a:br>
            <a:r>
              <a:rPr lang="en-US" sz="2400" b="1" dirty="0" err="1">
                <a:latin typeface="Lucida Console" panose="020B0609040504020204" pitchFamily="49" charset="0"/>
              </a:rPr>
              <a:t>left_join</a:t>
            </a:r>
            <a:r>
              <a:rPr lang="en-US" sz="2400" b="1" dirty="0">
                <a:latin typeface="Lucida Console" panose="020B0609040504020204" pitchFamily="49" charset="0"/>
              </a:rPr>
              <a:t>() </a:t>
            </a:r>
            <a:r>
              <a:rPr lang="en-US" sz="2400" dirty="0"/>
              <a:t>retains all cases in </a:t>
            </a:r>
            <a:r>
              <a:rPr lang="en-US" sz="2400" b="1" dirty="0"/>
              <a:t>left</a:t>
            </a:r>
            <a:r>
              <a:rPr lang="en-US" sz="2400" dirty="0"/>
              <a:t> data set </a:t>
            </a:r>
            <a:br>
              <a:rPr lang="en-US" sz="2400" dirty="0"/>
            </a:br>
            <a:r>
              <a:rPr lang="en-US" sz="2400" b="1" dirty="0" err="1">
                <a:latin typeface="Lucida Console" panose="020B0609040504020204" pitchFamily="49" charset="0"/>
              </a:rPr>
              <a:t>right_join</a:t>
            </a:r>
            <a:r>
              <a:rPr lang="en-US" sz="2400" b="1" dirty="0">
                <a:latin typeface="Lucida Console" panose="020B0609040504020204" pitchFamily="49" charset="0"/>
              </a:rPr>
              <a:t>() </a:t>
            </a:r>
            <a:r>
              <a:rPr lang="en-US" sz="2400" dirty="0"/>
              <a:t>retains all cases in </a:t>
            </a:r>
            <a:r>
              <a:rPr lang="en-US" sz="2400" b="1" dirty="0"/>
              <a:t>right</a:t>
            </a:r>
            <a:r>
              <a:rPr lang="en-US" sz="2400" dirty="0"/>
              <a:t> data set </a:t>
            </a:r>
            <a:br>
              <a:rPr lang="en-US" sz="2400" dirty="0"/>
            </a:br>
            <a:r>
              <a:rPr lang="en-US" sz="2400" b="1" dirty="0" err="1">
                <a:latin typeface="Lucida Console" panose="020B0609040504020204" pitchFamily="49" charset="0"/>
              </a:rPr>
              <a:t>full_join</a:t>
            </a:r>
            <a:r>
              <a:rPr lang="en-US" sz="2400" b="1" dirty="0">
                <a:latin typeface="Lucida Console" panose="020B0609040504020204" pitchFamily="49" charset="0"/>
              </a:rPr>
              <a:t>() </a:t>
            </a:r>
            <a:r>
              <a:rPr lang="en-US" sz="2400" dirty="0"/>
              <a:t>retains all cases in </a:t>
            </a:r>
            <a:r>
              <a:rPr lang="en-US" sz="2400" b="1" dirty="0"/>
              <a:t>either</a:t>
            </a:r>
            <a:r>
              <a:rPr lang="en-US" sz="2400" dirty="0"/>
              <a:t> data set </a:t>
            </a:r>
            <a:br>
              <a:rPr lang="en-US" sz="2400" dirty="0"/>
            </a:br>
            <a:r>
              <a:rPr lang="en-US" sz="2400" b="1" dirty="0" err="1">
                <a:latin typeface="Lucida Console" panose="020B0609040504020204" pitchFamily="49" charset="0"/>
              </a:rPr>
              <a:t>semi_join</a:t>
            </a:r>
            <a:r>
              <a:rPr lang="en-US" sz="2400" b="1" dirty="0">
                <a:latin typeface="Lucida Console" panose="020B0609040504020204" pitchFamily="49" charset="0"/>
              </a:rPr>
              <a:t>() </a:t>
            </a:r>
            <a:r>
              <a:rPr lang="en-US" sz="2400" dirty="0"/>
              <a:t>extracts cases that </a:t>
            </a:r>
            <a:r>
              <a:rPr lang="en-US" sz="2400" b="1" dirty="0"/>
              <a:t>have a match </a:t>
            </a:r>
            <a:br>
              <a:rPr lang="en-US" sz="2400" dirty="0"/>
            </a:br>
            <a:r>
              <a:rPr lang="en-US" sz="2400" b="1" dirty="0" err="1">
                <a:latin typeface="Lucida Console" panose="020B0609040504020204" pitchFamily="49" charset="0"/>
              </a:rPr>
              <a:t>anti_join</a:t>
            </a:r>
            <a:r>
              <a:rPr lang="en-US" sz="2400" b="1" dirty="0">
                <a:latin typeface="Lucida Console" panose="020B0609040504020204" pitchFamily="49" charset="0"/>
              </a:rPr>
              <a:t>() </a:t>
            </a:r>
            <a:r>
              <a:rPr lang="en-US" sz="2400" dirty="0"/>
              <a:t>extracts cases that </a:t>
            </a:r>
            <a:r>
              <a:rPr lang="en-US" sz="2400" b="1" dirty="0"/>
              <a:t>do not have a match</a:t>
            </a:r>
          </a:p>
        </p:txBody>
      </p:sp>
      <p:sp>
        <p:nvSpPr>
          <p:cNvPr id="3" name="Title 2">
            <a:extLst>
              <a:ext uri="{FF2B5EF4-FFF2-40B4-BE49-F238E27FC236}">
                <a16:creationId xmlns:a16="http://schemas.microsoft.com/office/drawing/2014/main" id="{EA758380-15B0-C4E3-6DEF-61EB1E9BDA78}"/>
              </a:ext>
            </a:extLst>
          </p:cNvPr>
          <p:cNvSpPr>
            <a:spLocks noGrp="1"/>
          </p:cNvSpPr>
          <p:nvPr>
            <p:ph type="title"/>
          </p:nvPr>
        </p:nvSpPr>
        <p:spPr/>
        <p:txBody>
          <a:bodyPr/>
          <a:lstStyle/>
          <a:p>
            <a:r>
              <a:rPr lang="en-US" dirty="0"/>
              <a:t>*_join : Recap</a:t>
            </a:r>
          </a:p>
        </p:txBody>
      </p:sp>
      <p:pic>
        <p:nvPicPr>
          <p:cNvPr id="7" name="Picture 6">
            <a:extLst>
              <a:ext uri="{FF2B5EF4-FFF2-40B4-BE49-F238E27FC236}">
                <a16:creationId xmlns:a16="http://schemas.microsoft.com/office/drawing/2014/main" id="{09CCA265-CE97-2CEF-BC16-EC2B7B338DC0}"/>
              </a:ext>
            </a:extLst>
          </p:cNvPr>
          <p:cNvPicPr>
            <a:picLocks noChangeAspect="1"/>
          </p:cNvPicPr>
          <p:nvPr/>
        </p:nvPicPr>
        <p:blipFill>
          <a:blip r:embed="rId3"/>
          <a:stretch>
            <a:fillRect/>
          </a:stretch>
        </p:blipFill>
        <p:spPr>
          <a:xfrm>
            <a:off x="339935" y="6008595"/>
            <a:ext cx="2638793" cy="666843"/>
          </a:xfrm>
          <a:prstGeom prst="rect">
            <a:avLst/>
          </a:prstGeom>
        </p:spPr>
      </p:pic>
      <p:pic>
        <p:nvPicPr>
          <p:cNvPr id="9" name="Picture 8">
            <a:extLst>
              <a:ext uri="{FF2B5EF4-FFF2-40B4-BE49-F238E27FC236}">
                <a16:creationId xmlns:a16="http://schemas.microsoft.com/office/drawing/2014/main" id="{B58A5558-726E-A7D5-4AC1-052695C1B3BB}"/>
              </a:ext>
            </a:extLst>
          </p:cNvPr>
          <p:cNvPicPr>
            <a:picLocks noChangeAspect="1"/>
          </p:cNvPicPr>
          <p:nvPr/>
        </p:nvPicPr>
        <p:blipFill>
          <a:blip r:embed="rId4"/>
          <a:stretch>
            <a:fillRect/>
          </a:stretch>
        </p:blipFill>
        <p:spPr>
          <a:xfrm>
            <a:off x="339935" y="5233369"/>
            <a:ext cx="2638793" cy="666843"/>
          </a:xfrm>
          <a:prstGeom prst="rect">
            <a:avLst/>
          </a:prstGeom>
        </p:spPr>
      </p:pic>
      <p:pic>
        <p:nvPicPr>
          <p:cNvPr id="11" name="Picture 10">
            <a:extLst>
              <a:ext uri="{FF2B5EF4-FFF2-40B4-BE49-F238E27FC236}">
                <a16:creationId xmlns:a16="http://schemas.microsoft.com/office/drawing/2014/main" id="{E450D516-ADB8-E750-0C4D-0328A77F4CCE}"/>
              </a:ext>
            </a:extLst>
          </p:cNvPr>
          <p:cNvPicPr>
            <a:picLocks noChangeAspect="1"/>
          </p:cNvPicPr>
          <p:nvPr/>
        </p:nvPicPr>
        <p:blipFill>
          <a:blip r:embed="rId5"/>
          <a:stretch>
            <a:fillRect/>
          </a:stretch>
        </p:blipFill>
        <p:spPr>
          <a:xfrm>
            <a:off x="339934" y="1723978"/>
            <a:ext cx="2638793" cy="666843"/>
          </a:xfrm>
          <a:prstGeom prst="rect">
            <a:avLst/>
          </a:prstGeom>
        </p:spPr>
      </p:pic>
      <p:pic>
        <p:nvPicPr>
          <p:cNvPr id="13" name="Picture 12">
            <a:extLst>
              <a:ext uri="{FF2B5EF4-FFF2-40B4-BE49-F238E27FC236}">
                <a16:creationId xmlns:a16="http://schemas.microsoft.com/office/drawing/2014/main" id="{E774E6EB-8231-D4AC-2FB4-9288C7DF1CBC}"/>
              </a:ext>
            </a:extLst>
          </p:cNvPr>
          <p:cNvPicPr>
            <a:picLocks noChangeAspect="1"/>
          </p:cNvPicPr>
          <p:nvPr/>
        </p:nvPicPr>
        <p:blipFill>
          <a:blip r:embed="rId6"/>
          <a:stretch>
            <a:fillRect/>
          </a:stretch>
        </p:blipFill>
        <p:spPr>
          <a:xfrm>
            <a:off x="339933" y="4275792"/>
            <a:ext cx="2638793" cy="666843"/>
          </a:xfrm>
          <a:prstGeom prst="rect">
            <a:avLst/>
          </a:prstGeom>
        </p:spPr>
      </p:pic>
      <p:pic>
        <p:nvPicPr>
          <p:cNvPr id="15" name="Picture 14">
            <a:extLst>
              <a:ext uri="{FF2B5EF4-FFF2-40B4-BE49-F238E27FC236}">
                <a16:creationId xmlns:a16="http://schemas.microsoft.com/office/drawing/2014/main" id="{E40BCE7B-7C71-2575-3034-773C945AF743}"/>
              </a:ext>
            </a:extLst>
          </p:cNvPr>
          <p:cNvPicPr>
            <a:picLocks noChangeAspect="1"/>
          </p:cNvPicPr>
          <p:nvPr/>
        </p:nvPicPr>
        <p:blipFill>
          <a:blip r:embed="rId7"/>
          <a:stretch>
            <a:fillRect/>
          </a:stretch>
        </p:blipFill>
        <p:spPr>
          <a:xfrm>
            <a:off x="339933" y="3429000"/>
            <a:ext cx="2638793" cy="666843"/>
          </a:xfrm>
          <a:prstGeom prst="rect">
            <a:avLst/>
          </a:prstGeom>
        </p:spPr>
      </p:pic>
      <p:pic>
        <p:nvPicPr>
          <p:cNvPr id="17" name="Picture 16">
            <a:extLst>
              <a:ext uri="{FF2B5EF4-FFF2-40B4-BE49-F238E27FC236}">
                <a16:creationId xmlns:a16="http://schemas.microsoft.com/office/drawing/2014/main" id="{F49E1E6F-B2E2-7C8A-A0DF-D67CA198FE72}"/>
              </a:ext>
            </a:extLst>
          </p:cNvPr>
          <p:cNvPicPr>
            <a:picLocks noChangeAspect="1"/>
          </p:cNvPicPr>
          <p:nvPr/>
        </p:nvPicPr>
        <p:blipFill>
          <a:blip r:embed="rId8"/>
          <a:stretch>
            <a:fillRect/>
          </a:stretch>
        </p:blipFill>
        <p:spPr>
          <a:xfrm>
            <a:off x="339932" y="2680853"/>
            <a:ext cx="2638793" cy="581106"/>
          </a:xfrm>
          <a:prstGeom prst="rect">
            <a:avLst/>
          </a:prstGeom>
        </p:spPr>
      </p:pic>
      <p:pic>
        <p:nvPicPr>
          <p:cNvPr id="18" name="Picture 17">
            <a:extLst>
              <a:ext uri="{FF2B5EF4-FFF2-40B4-BE49-F238E27FC236}">
                <a16:creationId xmlns:a16="http://schemas.microsoft.com/office/drawing/2014/main" id="{D72C7E6B-8DEE-BD52-3738-CBE16D35583D}"/>
              </a:ext>
            </a:extLst>
          </p:cNvPr>
          <p:cNvPicPr>
            <a:picLocks noChangeAspect="1"/>
          </p:cNvPicPr>
          <p:nvPr/>
        </p:nvPicPr>
        <p:blipFill>
          <a:blip r:embed="rId9"/>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
        <p:nvSpPr>
          <p:cNvPr id="19" name="TextBox 18">
            <a:extLst>
              <a:ext uri="{FF2B5EF4-FFF2-40B4-BE49-F238E27FC236}">
                <a16:creationId xmlns:a16="http://schemas.microsoft.com/office/drawing/2014/main" id="{8C4635BB-EB87-73D9-F520-65CD4000FA77}"/>
              </a:ext>
            </a:extLst>
          </p:cNvPr>
          <p:cNvSpPr txBox="1"/>
          <p:nvPr/>
        </p:nvSpPr>
        <p:spPr>
          <a:xfrm>
            <a:off x="10441172" y="6536938"/>
            <a:ext cx="1669312" cy="276999"/>
          </a:xfrm>
          <a:prstGeom prst="rect">
            <a:avLst/>
          </a:prstGeom>
          <a:noFill/>
        </p:spPr>
        <p:txBody>
          <a:bodyPr wrap="square" rtlCol="0">
            <a:spAutoFit/>
          </a:bodyPr>
          <a:lstStyle/>
          <a:p>
            <a:r>
              <a:rPr lang="en-US" sz="1200" dirty="0">
                <a:hlinkClick r:id="rId10"/>
              </a:rPr>
              <a:t>Remaster the </a:t>
            </a:r>
            <a:r>
              <a:rPr lang="en-US" sz="1200" dirty="0" err="1">
                <a:hlinkClick r:id="rId10"/>
              </a:rPr>
              <a:t>Tidyverse</a:t>
            </a:r>
            <a:endParaRPr lang="en-US" sz="1200" dirty="0"/>
          </a:p>
        </p:txBody>
      </p:sp>
    </p:spTree>
    <p:extLst>
      <p:ext uri="{BB962C8B-B14F-4D97-AF65-F5344CB8AC3E}">
        <p14:creationId xmlns:p14="http://schemas.microsoft.com/office/powerpoint/2010/main" val="308198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07A28D-7864-0D54-3EED-C66D10E0C4D0}"/>
              </a:ext>
            </a:extLst>
          </p:cNvPr>
          <p:cNvPicPr>
            <a:picLocks noChangeAspect="1"/>
          </p:cNvPicPr>
          <p:nvPr/>
        </p:nvPicPr>
        <p:blipFill>
          <a:blip r:embed="rId3"/>
          <a:stretch>
            <a:fillRect/>
          </a:stretch>
        </p:blipFill>
        <p:spPr>
          <a:xfrm>
            <a:off x="10679723" y="158745"/>
            <a:ext cx="873662" cy="1008071"/>
          </a:xfrm>
          <a:prstGeom prst="rect">
            <a:avLst/>
          </a:prstGeom>
        </p:spPr>
      </p:pic>
      <p:sp>
        <p:nvSpPr>
          <p:cNvPr id="3" name="Title 2">
            <a:extLst>
              <a:ext uri="{FF2B5EF4-FFF2-40B4-BE49-F238E27FC236}">
                <a16:creationId xmlns:a16="http://schemas.microsoft.com/office/drawing/2014/main" id="{EA758380-15B0-C4E3-6DEF-61EB1E9BDA78}"/>
              </a:ext>
            </a:extLst>
          </p:cNvPr>
          <p:cNvSpPr>
            <a:spLocks noGrp="1"/>
          </p:cNvSpPr>
          <p:nvPr>
            <p:ph type="title"/>
          </p:nvPr>
        </p:nvSpPr>
        <p:spPr/>
        <p:txBody>
          <a:bodyPr/>
          <a:lstStyle/>
          <a:p>
            <a:r>
              <a:rPr lang="en-US" dirty="0"/>
              <a:t>Tidy data</a:t>
            </a:r>
          </a:p>
        </p:txBody>
      </p:sp>
      <p:pic>
        <p:nvPicPr>
          <p:cNvPr id="6" name="Picture 5">
            <a:hlinkClick r:id="rId4"/>
            <a:extLst>
              <a:ext uri="{FF2B5EF4-FFF2-40B4-BE49-F238E27FC236}">
                <a16:creationId xmlns:a16="http://schemas.microsoft.com/office/drawing/2014/main" id="{5FD59D88-B19A-3343-2352-81DF8E04BDB7}"/>
              </a:ext>
            </a:extLst>
          </p:cNvPr>
          <p:cNvPicPr>
            <a:picLocks noChangeAspect="1"/>
          </p:cNvPicPr>
          <p:nvPr/>
        </p:nvPicPr>
        <p:blipFill>
          <a:blip r:embed="rId5"/>
          <a:stretch>
            <a:fillRect/>
          </a:stretch>
        </p:blipFill>
        <p:spPr>
          <a:xfrm>
            <a:off x="6580931" y="1637881"/>
            <a:ext cx="3570908" cy="4622241"/>
          </a:xfrm>
          <a:prstGeom prst="rect">
            <a:avLst/>
          </a:prstGeom>
          <a:ln w="12700">
            <a:solidFill>
              <a:schemeClr val="accent1">
                <a:shade val="15000"/>
              </a:schemeClr>
            </a:solidFill>
            <a:bevel/>
          </a:ln>
          <a:effectLst>
            <a:outerShdw blurRad="76200" dir="18900000" sy="23000" kx="-1200000" algn="bl" rotWithShape="0">
              <a:prstClr val="black">
                <a:alpha val="20000"/>
              </a:prstClr>
            </a:outerShdw>
            <a:softEdge rad="12700"/>
          </a:effectLst>
        </p:spPr>
      </p:pic>
      <p:sp>
        <p:nvSpPr>
          <p:cNvPr id="8" name="TextBox 7">
            <a:extLst>
              <a:ext uri="{FF2B5EF4-FFF2-40B4-BE49-F238E27FC236}">
                <a16:creationId xmlns:a16="http://schemas.microsoft.com/office/drawing/2014/main" id="{9576C456-0BE7-447E-C47E-42C426513723}"/>
              </a:ext>
            </a:extLst>
          </p:cNvPr>
          <p:cNvSpPr txBox="1"/>
          <p:nvPr/>
        </p:nvSpPr>
        <p:spPr>
          <a:xfrm>
            <a:off x="588336" y="2521059"/>
            <a:ext cx="5738036" cy="1815882"/>
          </a:xfrm>
          <a:prstGeom prst="rect">
            <a:avLst/>
          </a:prstGeom>
          <a:noFill/>
        </p:spPr>
        <p:txBody>
          <a:bodyPr wrap="square" rtlCol="0">
            <a:spAutoFit/>
          </a:bodyPr>
          <a:lstStyle/>
          <a:p>
            <a:r>
              <a:rPr lang="en-US" sz="2800" b="0" i="0" dirty="0">
                <a:solidFill>
                  <a:schemeClr val="accent1">
                    <a:lumMod val="75000"/>
                  </a:schemeClr>
                </a:solidFill>
                <a:effectLst/>
                <a:latin typeface="Lucida Sans" panose="020B0602030504020204" pitchFamily="34" charset="0"/>
              </a:rPr>
              <a:t>“ </a:t>
            </a:r>
            <a:r>
              <a:rPr lang="en-US" sz="2800" b="0" i="0" dirty="0">
                <a:effectLst/>
                <a:latin typeface="Lucida Sans" panose="020B0602030504020204" pitchFamily="34" charset="0"/>
              </a:rPr>
              <a:t>Tidy datasets are all alike, but every messy dataset is messy in its own way </a:t>
            </a:r>
            <a:r>
              <a:rPr lang="en-US" sz="2800" b="0" i="0" dirty="0">
                <a:solidFill>
                  <a:schemeClr val="accent1">
                    <a:lumMod val="75000"/>
                  </a:schemeClr>
                </a:solidFill>
                <a:effectLst/>
                <a:latin typeface="Lucida Sans" panose="020B0602030504020204" pitchFamily="34" charset="0"/>
              </a:rPr>
              <a:t>”</a:t>
            </a:r>
          </a:p>
          <a:p>
            <a:r>
              <a:rPr lang="en-US" sz="2800" b="0" i="0" dirty="0">
                <a:solidFill>
                  <a:srgbClr val="212529"/>
                </a:solidFill>
                <a:effectLst/>
                <a:latin typeface="Lucida Sans" panose="020B0602030504020204" pitchFamily="34" charset="0"/>
              </a:rPr>
              <a:t> </a:t>
            </a:r>
            <a:r>
              <a:rPr lang="en-US" sz="2400" b="0" i="0" dirty="0">
                <a:solidFill>
                  <a:srgbClr val="212529"/>
                </a:solidFill>
                <a:effectLst/>
                <a:latin typeface="Lucida Sans" panose="020B0602030504020204" pitchFamily="34" charset="0"/>
              </a:rPr>
              <a:t>–Hadley Wickham</a:t>
            </a:r>
            <a:endParaRPr lang="en-US" sz="2400" dirty="0">
              <a:latin typeface="Lucida Sans" panose="020B0602030504020204" pitchFamily="34" charset="0"/>
            </a:endParaRPr>
          </a:p>
        </p:txBody>
      </p:sp>
      <p:pic>
        <p:nvPicPr>
          <p:cNvPr id="2" name="Picture 1">
            <a:extLst>
              <a:ext uri="{FF2B5EF4-FFF2-40B4-BE49-F238E27FC236}">
                <a16:creationId xmlns:a16="http://schemas.microsoft.com/office/drawing/2014/main" id="{719A6D61-75FF-FFAB-2976-9E3B63F5191D}"/>
              </a:ext>
            </a:extLst>
          </p:cNvPr>
          <p:cNvPicPr>
            <a:picLocks noChangeAspect="1"/>
          </p:cNvPicPr>
          <p:nvPr/>
        </p:nvPicPr>
        <p:blipFill>
          <a:blip r:embed="rId6"/>
          <a:stretch>
            <a:fillRect/>
          </a:stretch>
        </p:blipFill>
        <p:spPr>
          <a:xfrm>
            <a:off x="2462658" y="4554807"/>
            <a:ext cx="3559544" cy="2002244"/>
          </a:xfrm>
          <a:prstGeom prst="rect">
            <a:avLst/>
          </a:prstGeom>
        </p:spPr>
      </p:pic>
      <p:sp>
        <p:nvSpPr>
          <p:cNvPr id="5" name="TextBox 4">
            <a:extLst>
              <a:ext uri="{FF2B5EF4-FFF2-40B4-BE49-F238E27FC236}">
                <a16:creationId xmlns:a16="http://schemas.microsoft.com/office/drawing/2014/main" id="{0A299CED-91DB-000C-6D11-F06A942D6F25}"/>
              </a:ext>
            </a:extLst>
          </p:cNvPr>
          <p:cNvSpPr txBox="1"/>
          <p:nvPr/>
        </p:nvSpPr>
        <p:spPr>
          <a:xfrm>
            <a:off x="2765616" y="6356996"/>
            <a:ext cx="3815315" cy="400110"/>
          </a:xfrm>
          <a:prstGeom prst="rect">
            <a:avLst/>
          </a:prstGeom>
          <a:noFill/>
        </p:spPr>
        <p:txBody>
          <a:bodyPr wrap="square">
            <a:spAutoFit/>
          </a:bodyPr>
          <a:lstStyle/>
          <a:p>
            <a:r>
              <a:rPr lang="en-US" sz="1000" b="0" i="0" dirty="0">
                <a:solidFill>
                  <a:srgbClr val="454545"/>
                </a:solidFill>
                <a:effectLst/>
                <a:latin typeface="ksqy"/>
              </a:rPr>
              <a:t>Illustrations from the </a:t>
            </a:r>
            <a:r>
              <a:rPr lang="en-US" sz="1000" b="0" i="0" u="sng" dirty="0" err="1">
                <a:solidFill>
                  <a:srgbClr val="0024B0"/>
                </a:solidFill>
                <a:effectLst/>
                <a:latin typeface="ksqy"/>
                <a:hlinkClick r:id="rId7"/>
              </a:rPr>
              <a:t>Openscapes</a:t>
            </a:r>
            <a:r>
              <a:rPr lang="en-US" sz="1000" b="0" i="0" dirty="0">
                <a:solidFill>
                  <a:srgbClr val="454545"/>
                </a:solidFill>
                <a:effectLst/>
                <a:latin typeface="ksqy"/>
              </a:rPr>
              <a:t> blog </a:t>
            </a:r>
            <a:r>
              <a:rPr lang="en-US" sz="1000" b="0" i="1" u="sng" dirty="0">
                <a:solidFill>
                  <a:srgbClr val="0024B0"/>
                </a:solidFill>
                <a:effectLst/>
                <a:latin typeface="ksqy"/>
                <a:hlinkClick r:id="rId8"/>
              </a:rPr>
              <a:t>Tidy Data for reproducibility, efficiency, and collaboration</a:t>
            </a:r>
            <a:r>
              <a:rPr lang="en-US" sz="1000" b="0" i="0" dirty="0">
                <a:solidFill>
                  <a:srgbClr val="454545"/>
                </a:solidFill>
                <a:effectLst/>
                <a:latin typeface="ksqy"/>
              </a:rPr>
              <a:t> by Julia Lowndes and Allison Horst</a:t>
            </a:r>
            <a:endParaRPr lang="en-US" sz="1000" dirty="0"/>
          </a:p>
        </p:txBody>
      </p:sp>
    </p:spTree>
    <p:extLst>
      <p:ext uri="{BB962C8B-B14F-4D97-AF65-F5344CB8AC3E}">
        <p14:creationId xmlns:p14="http://schemas.microsoft.com/office/powerpoint/2010/main" val="1576938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4B863FD-71D0-CCEB-FD3B-409A2B55B4FF}"/>
              </a:ext>
            </a:extLst>
          </p:cNvPr>
          <p:cNvGraphicFramePr>
            <a:graphicFrameLocks noGrp="1"/>
          </p:cNvGraphicFramePr>
          <p:nvPr>
            <p:ph idx="1"/>
            <p:extLst>
              <p:ext uri="{D42A27DB-BD31-4B8C-83A1-F6EECF244321}">
                <p14:modId xmlns:p14="http://schemas.microsoft.com/office/powerpoint/2010/main" val="1371218078"/>
              </p:ext>
            </p:extLst>
          </p:nvPr>
        </p:nvGraphicFramePr>
        <p:xfrm>
          <a:off x="1463955" y="2780433"/>
          <a:ext cx="3912373" cy="2773680"/>
        </p:xfrm>
        <a:graphic>
          <a:graphicData uri="http://schemas.openxmlformats.org/drawingml/2006/table">
            <a:tbl>
              <a:tblPr firstRow="1" bandRow="1">
                <a:tableStyleId>{5C22544A-7EE6-4342-B048-85BDC9FD1C3A}</a:tableStyleId>
              </a:tblPr>
              <a:tblGrid>
                <a:gridCol w="1060118">
                  <a:extLst>
                    <a:ext uri="{9D8B030D-6E8A-4147-A177-3AD203B41FA5}">
                      <a16:colId xmlns:a16="http://schemas.microsoft.com/office/drawing/2014/main" val="2558039469"/>
                    </a:ext>
                  </a:extLst>
                </a:gridCol>
                <a:gridCol w="682440">
                  <a:extLst>
                    <a:ext uri="{9D8B030D-6E8A-4147-A177-3AD203B41FA5}">
                      <a16:colId xmlns:a16="http://schemas.microsoft.com/office/drawing/2014/main" val="3338832943"/>
                    </a:ext>
                  </a:extLst>
                </a:gridCol>
                <a:gridCol w="962418">
                  <a:extLst>
                    <a:ext uri="{9D8B030D-6E8A-4147-A177-3AD203B41FA5}">
                      <a16:colId xmlns:a16="http://schemas.microsoft.com/office/drawing/2014/main" val="1789815002"/>
                    </a:ext>
                  </a:extLst>
                </a:gridCol>
                <a:gridCol w="1207397">
                  <a:extLst>
                    <a:ext uri="{9D8B030D-6E8A-4147-A177-3AD203B41FA5}">
                      <a16:colId xmlns:a16="http://schemas.microsoft.com/office/drawing/2014/main" val="2417967694"/>
                    </a:ext>
                  </a:extLst>
                </a:gridCol>
              </a:tblGrid>
              <a:tr h="224010">
                <a:tc>
                  <a:txBody>
                    <a:bodyPr/>
                    <a:lstStyle/>
                    <a:p>
                      <a:pPr algn="l" fontAlgn="b"/>
                      <a:r>
                        <a:rPr lang="en-US" sz="1400" b="1" dirty="0">
                          <a:solidFill>
                            <a:srgbClr val="FFFFFF"/>
                          </a:solidFill>
                          <a:effectLst/>
                        </a:rPr>
                        <a:t>country</a:t>
                      </a:r>
                    </a:p>
                  </a:txBody>
                  <a:tcPr marT="91440" marB="91440" anchor="ctr" anchorCtr="1"/>
                </a:tc>
                <a:tc>
                  <a:txBody>
                    <a:bodyPr/>
                    <a:lstStyle/>
                    <a:p>
                      <a:pPr algn="r" fontAlgn="b"/>
                      <a:r>
                        <a:rPr lang="en-US" sz="1400" b="1" dirty="0">
                          <a:solidFill>
                            <a:srgbClr val="FFFFFF"/>
                          </a:solidFill>
                          <a:effectLst/>
                        </a:rPr>
                        <a:t>year</a:t>
                      </a:r>
                    </a:p>
                  </a:txBody>
                  <a:tcPr marT="91440" marB="91440" anchor="ctr" anchorCtr="1"/>
                </a:tc>
                <a:tc>
                  <a:txBody>
                    <a:bodyPr/>
                    <a:lstStyle/>
                    <a:p>
                      <a:pPr algn="r" fontAlgn="b"/>
                      <a:r>
                        <a:rPr lang="en-US" sz="1400" b="1" dirty="0">
                          <a:solidFill>
                            <a:srgbClr val="FFFFFF"/>
                          </a:solidFill>
                          <a:effectLst/>
                        </a:rPr>
                        <a:t>cases</a:t>
                      </a:r>
                    </a:p>
                  </a:txBody>
                  <a:tcPr marT="91440" marB="91440" anchor="ctr" anchorCtr="1"/>
                </a:tc>
                <a:tc>
                  <a:txBody>
                    <a:bodyPr/>
                    <a:lstStyle/>
                    <a:p>
                      <a:pPr algn="r" fontAlgn="b"/>
                      <a:r>
                        <a:rPr lang="en-US" sz="1400" b="1">
                          <a:solidFill>
                            <a:srgbClr val="FFFFFF"/>
                          </a:solidFill>
                          <a:effectLst/>
                        </a:rPr>
                        <a:t>population</a:t>
                      </a:r>
                    </a:p>
                  </a:txBody>
                  <a:tcPr marT="91440" marB="91440" anchor="ctr" anchorCtr="1"/>
                </a:tc>
                <a:extLst>
                  <a:ext uri="{0D108BD9-81ED-4DB2-BD59-A6C34878D82A}">
                    <a16:rowId xmlns:a16="http://schemas.microsoft.com/office/drawing/2014/main" val="474822430"/>
                  </a:ext>
                </a:extLst>
              </a:tr>
              <a:tr h="335018">
                <a:tc>
                  <a:txBody>
                    <a:bodyPr/>
                    <a:lstStyle/>
                    <a:p>
                      <a:pPr algn="l" fontAlgn="ctr"/>
                      <a:r>
                        <a:rPr lang="en-US" sz="1400">
                          <a:solidFill>
                            <a:srgbClr val="000000"/>
                          </a:solidFill>
                          <a:effectLst/>
                        </a:rPr>
                        <a:t>Afghanistan</a:t>
                      </a:r>
                    </a:p>
                  </a:txBody>
                  <a:tcPr marT="91440" marB="91440" anchor="ctr" anchorCtr="1"/>
                </a:tc>
                <a:tc>
                  <a:txBody>
                    <a:bodyPr/>
                    <a:lstStyle/>
                    <a:p>
                      <a:pPr algn="r" fontAlgn="ctr"/>
                      <a:r>
                        <a:rPr lang="en-US" sz="1400" dirty="0">
                          <a:solidFill>
                            <a:srgbClr val="000000"/>
                          </a:solidFill>
                          <a:effectLst/>
                        </a:rPr>
                        <a:t>1999</a:t>
                      </a:r>
                    </a:p>
                  </a:txBody>
                  <a:tcPr marT="91440" marB="91440" anchor="ctr" anchorCtr="1"/>
                </a:tc>
                <a:tc>
                  <a:txBody>
                    <a:bodyPr/>
                    <a:lstStyle/>
                    <a:p>
                      <a:pPr algn="r" fontAlgn="ctr"/>
                      <a:r>
                        <a:rPr lang="en-US" sz="1400">
                          <a:solidFill>
                            <a:srgbClr val="000000"/>
                          </a:solidFill>
                          <a:effectLst/>
                        </a:rPr>
                        <a:t>745</a:t>
                      </a:r>
                    </a:p>
                  </a:txBody>
                  <a:tcPr marT="91440" marB="91440" anchor="ctr" anchorCtr="1"/>
                </a:tc>
                <a:tc>
                  <a:txBody>
                    <a:bodyPr/>
                    <a:lstStyle/>
                    <a:p>
                      <a:pPr algn="r" fontAlgn="ctr"/>
                      <a:r>
                        <a:rPr lang="en-US" sz="1400" dirty="0">
                          <a:solidFill>
                            <a:srgbClr val="000000"/>
                          </a:solidFill>
                          <a:effectLst/>
                        </a:rPr>
                        <a:t>19987071</a:t>
                      </a:r>
                    </a:p>
                  </a:txBody>
                  <a:tcPr marT="91440" marB="91440" anchor="ctr" anchorCtr="1"/>
                </a:tc>
                <a:extLst>
                  <a:ext uri="{0D108BD9-81ED-4DB2-BD59-A6C34878D82A}">
                    <a16:rowId xmlns:a16="http://schemas.microsoft.com/office/drawing/2014/main" val="2554267800"/>
                  </a:ext>
                </a:extLst>
              </a:tr>
              <a:tr h="335018">
                <a:tc>
                  <a:txBody>
                    <a:bodyPr/>
                    <a:lstStyle/>
                    <a:p>
                      <a:pPr algn="l" fontAlgn="ctr"/>
                      <a:r>
                        <a:rPr lang="en-US" sz="1400" dirty="0">
                          <a:solidFill>
                            <a:srgbClr val="000000"/>
                          </a:solidFill>
                          <a:effectLst/>
                        </a:rPr>
                        <a:t>Afghanistan</a:t>
                      </a:r>
                    </a:p>
                  </a:txBody>
                  <a:tcPr marT="91440" marB="91440" anchor="ctr" anchorCtr="1"/>
                </a:tc>
                <a:tc>
                  <a:txBody>
                    <a:bodyPr/>
                    <a:lstStyle/>
                    <a:p>
                      <a:pPr algn="r" fontAlgn="ctr"/>
                      <a:r>
                        <a:rPr lang="en-US" sz="1400">
                          <a:solidFill>
                            <a:srgbClr val="000000"/>
                          </a:solidFill>
                          <a:effectLst/>
                        </a:rPr>
                        <a:t>2000</a:t>
                      </a:r>
                    </a:p>
                  </a:txBody>
                  <a:tcPr marT="91440" marB="91440" anchor="ctr" anchorCtr="1"/>
                </a:tc>
                <a:tc>
                  <a:txBody>
                    <a:bodyPr/>
                    <a:lstStyle/>
                    <a:p>
                      <a:pPr algn="r" fontAlgn="ctr"/>
                      <a:r>
                        <a:rPr lang="en-US" sz="1400" dirty="0">
                          <a:solidFill>
                            <a:srgbClr val="000000"/>
                          </a:solidFill>
                          <a:effectLst/>
                        </a:rPr>
                        <a:t>2666</a:t>
                      </a:r>
                    </a:p>
                  </a:txBody>
                  <a:tcPr marT="91440" marB="91440" anchor="ctr" anchorCtr="1"/>
                </a:tc>
                <a:tc>
                  <a:txBody>
                    <a:bodyPr/>
                    <a:lstStyle/>
                    <a:p>
                      <a:pPr algn="r" fontAlgn="ctr"/>
                      <a:r>
                        <a:rPr lang="en-US" sz="1400">
                          <a:solidFill>
                            <a:srgbClr val="000000"/>
                          </a:solidFill>
                          <a:effectLst/>
                        </a:rPr>
                        <a:t>20595360</a:t>
                      </a:r>
                    </a:p>
                  </a:txBody>
                  <a:tcPr marT="91440" marB="91440" anchor="ctr" anchorCtr="1"/>
                </a:tc>
                <a:extLst>
                  <a:ext uri="{0D108BD9-81ED-4DB2-BD59-A6C34878D82A}">
                    <a16:rowId xmlns:a16="http://schemas.microsoft.com/office/drawing/2014/main" val="184016528"/>
                  </a:ext>
                </a:extLst>
              </a:tr>
              <a:tr h="229638">
                <a:tc>
                  <a:txBody>
                    <a:bodyPr/>
                    <a:lstStyle/>
                    <a:p>
                      <a:pPr algn="l" fontAlgn="ctr"/>
                      <a:r>
                        <a:rPr lang="en-US" sz="1400">
                          <a:solidFill>
                            <a:srgbClr val="000000"/>
                          </a:solidFill>
                          <a:effectLst/>
                        </a:rPr>
                        <a:t>Brazil</a:t>
                      </a:r>
                    </a:p>
                  </a:txBody>
                  <a:tcPr marT="91440" marB="91440" anchor="ctr" anchorCtr="1"/>
                </a:tc>
                <a:tc>
                  <a:txBody>
                    <a:bodyPr/>
                    <a:lstStyle/>
                    <a:p>
                      <a:pPr algn="r" fontAlgn="ctr"/>
                      <a:r>
                        <a:rPr lang="en-US" sz="1400" dirty="0">
                          <a:solidFill>
                            <a:srgbClr val="000000"/>
                          </a:solidFill>
                          <a:effectLst/>
                        </a:rPr>
                        <a:t>1999</a:t>
                      </a:r>
                    </a:p>
                  </a:txBody>
                  <a:tcPr marT="91440" marB="91440" anchor="ctr" anchorCtr="1"/>
                </a:tc>
                <a:tc>
                  <a:txBody>
                    <a:bodyPr/>
                    <a:lstStyle/>
                    <a:p>
                      <a:pPr algn="r" fontAlgn="ctr"/>
                      <a:r>
                        <a:rPr lang="en-US" sz="1400">
                          <a:solidFill>
                            <a:srgbClr val="000000"/>
                          </a:solidFill>
                          <a:effectLst/>
                        </a:rPr>
                        <a:t>37737</a:t>
                      </a:r>
                    </a:p>
                  </a:txBody>
                  <a:tcPr marT="91440" marB="91440" anchor="ctr" anchorCtr="1"/>
                </a:tc>
                <a:tc>
                  <a:txBody>
                    <a:bodyPr/>
                    <a:lstStyle/>
                    <a:p>
                      <a:pPr algn="r" fontAlgn="ctr"/>
                      <a:r>
                        <a:rPr lang="en-US" sz="1400">
                          <a:solidFill>
                            <a:srgbClr val="000000"/>
                          </a:solidFill>
                          <a:effectLst/>
                        </a:rPr>
                        <a:t>172006362</a:t>
                      </a:r>
                    </a:p>
                  </a:txBody>
                  <a:tcPr marT="91440" marB="91440" anchor="ctr" anchorCtr="1"/>
                </a:tc>
                <a:extLst>
                  <a:ext uri="{0D108BD9-81ED-4DB2-BD59-A6C34878D82A}">
                    <a16:rowId xmlns:a16="http://schemas.microsoft.com/office/drawing/2014/main" val="3905640545"/>
                  </a:ext>
                </a:extLst>
              </a:tr>
              <a:tr h="229638">
                <a:tc>
                  <a:txBody>
                    <a:bodyPr/>
                    <a:lstStyle/>
                    <a:p>
                      <a:pPr algn="l" fontAlgn="ctr"/>
                      <a:r>
                        <a:rPr lang="en-US" sz="1400">
                          <a:solidFill>
                            <a:srgbClr val="000000"/>
                          </a:solidFill>
                          <a:effectLst/>
                        </a:rPr>
                        <a:t>Brazil</a:t>
                      </a:r>
                    </a:p>
                  </a:txBody>
                  <a:tcPr marT="91440" marB="91440" anchor="ctr" anchorCtr="1"/>
                </a:tc>
                <a:tc>
                  <a:txBody>
                    <a:bodyPr/>
                    <a:lstStyle/>
                    <a:p>
                      <a:pPr algn="r" fontAlgn="ctr"/>
                      <a:r>
                        <a:rPr lang="en-US" sz="1400" dirty="0">
                          <a:solidFill>
                            <a:srgbClr val="000000"/>
                          </a:solidFill>
                          <a:effectLst/>
                        </a:rPr>
                        <a:t>2000</a:t>
                      </a:r>
                    </a:p>
                  </a:txBody>
                  <a:tcPr marT="91440" marB="91440" anchor="ctr" anchorCtr="1"/>
                </a:tc>
                <a:tc>
                  <a:txBody>
                    <a:bodyPr/>
                    <a:lstStyle/>
                    <a:p>
                      <a:pPr algn="r" fontAlgn="ctr"/>
                      <a:r>
                        <a:rPr lang="en-US" sz="1400" dirty="0">
                          <a:solidFill>
                            <a:srgbClr val="000000"/>
                          </a:solidFill>
                          <a:effectLst/>
                        </a:rPr>
                        <a:t>80488</a:t>
                      </a:r>
                    </a:p>
                  </a:txBody>
                  <a:tcPr marT="91440" marB="91440" anchor="ctr" anchorCtr="1"/>
                </a:tc>
                <a:tc>
                  <a:txBody>
                    <a:bodyPr/>
                    <a:lstStyle/>
                    <a:p>
                      <a:pPr algn="r" fontAlgn="ctr"/>
                      <a:r>
                        <a:rPr lang="en-US" sz="1400">
                          <a:solidFill>
                            <a:srgbClr val="000000"/>
                          </a:solidFill>
                          <a:effectLst/>
                        </a:rPr>
                        <a:t>174504898</a:t>
                      </a:r>
                    </a:p>
                  </a:txBody>
                  <a:tcPr marT="91440" marB="91440" anchor="ctr" anchorCtr="1"/>
                </a:tc>
                <a:extLst>
                  <a:ext uri="{0D108BD9-81ED-4DB2-BD59-A6C34878D82A}">
                    <a16:rowId xmlns:a16="http://schemas.microsoft.com/office/drawing/2014/main" val="1778853051"/>
                  </a:ext>
                </a:extLst>
              </a:tr>
              <a:tr h="335018">
                <a:tc>
                  <a:txBody>
                    <a:bodyPr/>
                    <a:lstStyle/>
                    <a:p>
                      <a:pPr algn="l" fontAlgn="ctr"/>
                      <a:r>
                        <a:rPr lang="en-US" sz="1400">
                          <a:solidFill>
                            <a:srgbClr val="000000"/>
                          </a:solidFill>
                          <a:effectLst/>
                        </a:rPr>
                        <a:t>China</a:t>
                      </a:r>
                    </a:p>
                  </a:txBody>
                  <a:tcPr marT="91440" marB="91440" anchor="ctr" anchorCtr="1"/>
                </a:tc>
                <a:tc>
                  <a:txBody>
                    <a:bodyPr/>
                    <a:lstStyle/>
                    <a:p>
                      <a:pPr algn="r" fontAlgn="ctr"/>
                      <a:r>
                        <a:rPr lang="en-US" sz="1400">
                          <a:solidFill>
                            <a:srgbClr val="000000"/>
                          </a:solidFill>
                          <a:effectLst/>
                        </a:rPr>
                        <a:t>1999</a:t>
                      </a:r>
                    </a:p>
                  </a:txBody>
                  <a:tcPr marT="91440" marB="91440" anchor="ctr" anchorCtr="1"/>
                </a:tc>
                <a:tc>
                  <a:txBody>
                    <a:bodyPr/>
                    <a:lstStyle/>
                    <a:p>
                      <a:pPr algn="r" fontAlgn="ctr"/>
                      <a:r>
                        <a:rPr lang="en-US" sz="1400">
                          <a:solidFill>
                            <a:srgbClr val="000000"/>
                          </a:solidFill>
                          <a:effectLst/>
                        </a:rPr>
                        <a:t>212258</a:t>
                      </a:r>
                    </a:p>
                  </a:txBody>
                  <a:tcPr marT="91440" marB="91440" anchor="ctr" anchorCtr="1"/>
                </a:tc>
                <a:tc>
                  <a:txBody>
                    <a:bodyPr/>
                    <a:lstStyle/>
                    <a:p>
                      <a:pPr algn="r" fontAlgn="ctr"/>
                      <a:r>
                        <a:rPr lang="en-US" sz="1400">
                          <a:solidFill>
                            <a:srgbClr val="000000"/>
                          </a:solidFill>
                          <a:effectLst/>
                        </a:rPr>
                        <a:t>1272915272</a:t>
                      </a:r>
                    </a:p>
                  </a:txBody>
                  <a:tcPr marT="91440" marB="91440" anchor="ctr" anchorCtr="1"/>
                </a:tc>
                <a:extLst>
                  <a:ext uri="{0D108BD9-81ED-4DB2-BD59-A6C34878D82A}">
                    <a16:rowId xmlns:a16="http://schemas.microsoft.com/office/drawing/2014/main" val="1945141377"/>
                  </a:ext>
                </a:extLst>
              </a:tr>
              <a:tr h="335018">
                <a:tc>
                  <a:txBody>
                    <a:bodyPr/>
                    <a:lstStyle/>
                    <a:p>
                      <a:pPr algn="l" fontAlgn="ctr"/>
                      <a:r>
                        <a:rPr lang="en-US" sz="1400">
                          <a:solidFill>
                            <a:srgbClr val="000000"/>
                          </a:solidFill>
                          <a:effectLst/>
                        </a:rPr>
                        <a:t>China</a:t>
                      </a:r>
                    </a:p>
                  </a:txBody>
                  <a:tcPr marT="91440" marB="91440" anchor="ctr" anchorCtr="1"/>
                </a:tc>
                <a:tc>
                  <a:txBody>
                    <a:bodyPr/>
                    <a:lstStyle/>
                    <a:p>
                      <a:pPr algn="r" fontAlgn="ctr"/>
                      <a:r>
                        <a:rPr lang="en-US" sz="1400">
                          <a:solidFill>
                            <a:srgbClr val="000000"/>
                          </a:solidFill>
                          <a:effectLst/>
                        </a:rPr>
                        <a:t>2000</a:t>
                      </a:r>
                    </a:p>
                  </a:txBody>
                  <a:tcPr marT="91440" marB="91440" anchor="ctr" anchorCtr="1"/>
                </a:tc>
                <a:tc>
                  <a:txBody>
                    <a:bodyPr/>
                    <a:lstStyle/>
                    <a:p>
                      <a:pPr algn="r" fontAlgn="ctr"/>
                      <a:r>
                        <a:rPr lang="en-US" sz="1400">
                          <a:solidFill>
                            <a:srgbClr val="000000"/>
                          </a:solidFill>
                          <a:effectLst/>
                        </a:rPr>
                        <a:t>213766</a:t>
                      </a:r>
                    </a:p>
                  </a:txBody>
                  <a:tcPr marT="91440" marB="91440" anchor="ctr" anchorCtr="1"/>
                </a:tc>
                <a:tc>
                  <a:txBody>
                    <a:bodyPr/>
                    <a:lstStyle/>
                    <a:p>
                      <a:pPr algn="r" fontAlgn="ctr"/>
                      <a:r>
                        <a:rPr lang="en-US" sz="1400" dirty="0">
                          <a:solidFill>
                            <a:srgbClr val="000000"/>
                          </a:solidFill>
                          <a:effectLst/>
                        </a:rPr>
                        <a:t>1280428583</a:t>
                      </a:r>
                    </a:p>
                  </a:txBody>
                  <a:tcPr marT="91440" marB="91440" anchor="ctr" anchorCtr="1"/>
                </a:tc>
                <a:extLst>
                  <a:ext uri="{0D108BD9-81ED-4DB2-BD59-A6C34878D82A}">
                    <a16:rowId xmlns:a16="http://schemas.microsoft.com/office/drawing/2014/main" val="3977290506"/>
                  </a:ext>
                </a:extLst>
              </a:tr>
            </a:tbl>
          </a:graphicData>
        </a:graphic>
      </p:graphicFrame>
      <p:sp>
        <p:nvSpPr>
          <p:cNvPr id="3" name="Title 2">
            <a:extLst>
              <a:ext uri="{FF2B5EF4-FFF2-40B4-BE49-F238E27FC236}">
                <a16:creationId xmlns:a16="http://schemas.microsoft.com/office/drawing/2014/main" id="{500FC8C1-CCAB-AAAE-5AA7-82AC7DD30E4F}"/>
              </a:ext>
            </a:extLst>
          </p:cNvPr>
          <p:cNvSpPr>
            <a:spLocks noGrp="1"/>
          </p:cNvSpPr>
          <p:nvPr>
            <p:ph type="title"/>
          </p:nvPr>
        </p:nvSpPr>
        <p:spPr/>
        <p:txBody>
          <a:bodyPr/>
          <a:lstStyle/>
          <a:p>
            <a:r>
              <a:rPr lang="en-US" dirty="0"/>
              <a:t>Tidy data – same data 4 ways</a:t>
            </a:r>
          </a:p>
        </p:txBody>
      </p:sp>
      <p:graphicFrame>
        <p:nvGraphicFramePr>
          <p:cNvPr id="7" name="Content Placeholder 5">
            <a:extLst>
              <a:ext uri="{FF2B5EF4-FFF2-40B4-BE49-F238E27FC236}">
                <a16:creationId xmlns:a16="http://schemas.microsoft.com/office/drawing/2014/main" id="{DE7F0584-5EA5-783E-63BB-28D1509D3118}"/>
              </a:ext>
            </a:extLst>
          </p:cNvPr>
          <p:cNvGraphicFramePr>
            <a:graphicFrameLocks/>
          </p:cNvGraphicFramePr>
          <p:nvPr>
            <p:extLst>
              <p:ext uri="{D42A27DB-BD31-4B8C-83A1-F6EECF244321}">
                <p14:modId xmlns:p14="http://schemas.microsoft.com/office/powerpoint/2010/main" val="3194975295"/>
              </p:ext>
            </p:extLst>
          </p:nvPr>
        </p:nvGraphicFramePr>
        <p:xfrm>
          <a:off x="6666818" y="1591713"/>
          <a:ext cx="4213628" cy="5151120"/>
        </p:xfrm>
        <a:graphic>
          <a:graphicData uri="http://schemas.openxmlformats.org/drawingml/2006/table">
            <a:tbl>
              <a:tblPr firstRow="1" bandRow="1">
                <a:tableStyleId>{5C22544A-7EE6-4342-B048-85BDC9FD1C3A}</a:tableStyleId>
              </a:tblPr>
              <a:tblGrid>
                <a:gridCol w="1141748">
                  <a:extLst>
                    <a:ext uri="{9D8B030D-6E8A-4147-A177-3AD203B41FA5}">
                      <a16:colId xmlns:a16="http://schemas.microsoft.com/office/drawing/2014/main" val="2558039469"/>
                    </a:ext>
                  </a:extLst>
                </a:gridCol>
                <a:gridCol w="734988">
                  <a:extLst>
                    <a:ext uri="{9D8B030D-6E8A-4147-A177-3AD203B41FA5}">
                      <a16:colId xmlns:a16="http://schemas.microsoft.com/office/drawing/2014/main" val="3338832943"/>
                    </a:ext>
                  </a:extLst>
                </a:gridCol>
                <a:gridCol w="1036525">
                  <a:extLst>
                    <a:ext uri="{9D8B030D-6E8A-4147-A177-3AD203B41FA5}">
                      <a16:colId xmlns:a16="http://schemas.microsoft.com/office/drawing/2014/main" val="1789815002"/>
                    </a:ext>
                  </a:extLst>
                </a:gridCol>
                <a:gridCol w="1300367">
                  <a:extLst>
                    <a:ext uri="{9D8B030D-6E8A-4147-A177-3AD203B41FA5}">
                      <a16:colId xmlns:a16="http://schemas.microsoft.com/office/drawing/2014/main" val="2417967694"/>
                    </a:ext>
                  </a:extLst>
                </a:gridCol>
              </a:tblGrid>
              <a:tr h="224010">
                <a:tc>
                  <a:txBody>
                    <a:bodyPr/>
                    <a:lstStyle/>
                    <a:p>
                      <a:pPr algn="l" fontAlgn="b"/>
                      <a:r>
                        <a:rPr lang="en-US" sz="1400" b="1" dirty="0">
                          <a:solidFill>
                            <a:srgbClr val="FFFFFF"/>
                          </a:solidFill>
                          <a:effectLst/>
                        </a:rPr>
                        <a:t>country</a:t>
                      </a:r>
                    </a:p>
                  </a:txBody>
                  <a:tcPr marT="91440" marB="91440" anchor="ctr" anchorCtr="1"/>
                </a:tc>
                <a:tc>
                  <a:txBody>
                    <a:bodyPr/>
                    <a:lstStyle/>
                    <a:p>
                      <a:pPr algn="r" fontAlgn="b"/>
                      <a:r>
                        <a:rPr lang="en-US" sz="1400" b="1">
                          <a:solidFill>
                            <a:srgbClr val="FFFFFF"/>
                          </a:solidFill>
                          <a:effectLst/>
                        </a:rPr>
                        <a:t>year</a:t>
                      </a:r>
                    </a:p>
                  </a:txBody>
                  <a:tcPr marT="91440" marB="91440" anchor="ctr" anchorCtr="1"/>
                </a:tc>
                <a:tc>
                  <a:txBody>
                    <a:bodyPr/>
                    <a:lstStyle/>
                    <a:p>
                      <a:pPr algn="l" fontAlgn="b"/>
                      <a:r>
                        <a:rPr lang="en-US" sz="1400" b="1" dirty="0">
                          <a:solidFill>
                            <a:srgbClr val="FFFFFF"/>
                          </a:solidFill>
                          <a:effectLst/>
                        </a:rPr>
                        <a:t>type</a:t>
                      </a:r>
                    </a:p>
                  </a:txBody>
                  <a:tcPr marT="91440" marB="91440" anchor="ctr" anchorCtr="1"/>
                </a:tc>
                <a:tc>
                  <a:txBody>
                    <a:bodyPr/>
                    <a:lstStyle/>
                    <a:p>
                      <a:pPr algn="r" fontAlgn="b"/>
                      <a:r>
                        <a:rPr lang="en-US" sz="1400" b="1">
                          <a:solidFill>
                            <a:srgbClr val="FFFFFF"/>
                          </a:solidFill>
                          <a:effectLst/>
                        </a:rPr>
                        <a:t>count</a:t>
                      </a:r>
                    </a:p>
                  </a:txBody>
                  <a:tcPr marT="91440" marB="91440" anchor="ctr" anchorCtr="1"/>
                </a:tc>
                <a:extLst>
                  <a:ext uri="{0D108BD9-81ED-4DB2-BD59-A6C34878D82A}">
                    <a16:rowId xmlns:a16="http://schemas.microsoft.com/office/drawing/2014/main" val="474822430"/>
                  </a:ext>
                </a:extLst>
              </a:tr>
              <a:tr h="335018">
                <a:tc>
                  <a:txBody>
                    <a:bodyPr/>
                    <a:lstStyle/>
                    <a:p>
                      <a:pPr algn="l" fontAlgn="ctr"/>
                      <a:r>
                        <a:rPr lang="en-US" sz="1400">
                          <a:solidFill>
                            <a:srgbClr val="000000"/>
                          </a:solidFill>
                          <a:effectLst/>
                        </a:rPr>
                        <a:t>Afghanistan</a:t>
                      </a:r>
                    </a:p>
                  </a:txBody>
                  <a:tcPr marT="91440" marB="91440" anchor="ctr" anchorCtr="1"/>
                </a:tc>
                <a:tc>
                  <a:txBody>
                    <a:bodyPr/>
                    <a:lstStyle/>
                    <a:p>
                      <a:pPr algn="r" fontAlgn="ctr"/>
                      <a:r>
                        <a:rPr lang="en-US" sz="1400">
                          <a:solidFill>
                            <a:srgbClr val="000000"/>
                          </a:solidFill>
                          <a:effectLst/>
                        </a:rPr>
                        <a:t>1999</a:t>
                      </a:r>
                    </a:p>
                  </a:txBody>
                  <a:tcPr marT="91440" marB="91440" anchor="ctr" anchorCtr="1"/>
                </a:tc>
                <a:tc>
                  <a:txBody>
                    <a:bodyPr/>
                    <a:lstStyle/>
                    <a:p>
                      <a:pPr algn="l" fontAlgn="ctr"/>
                      <a:r>
                        <a:rPr lang="en-US" sz="1400">
                          <a:solidFill>
                            <a:srgbClr val="000000"/>
                          </a:solidFill>
                          <a:effectLst/>
                        </a:rPr>
                        <a:t>cases</a:t>
                      </a:r>
                    </a:p>
                  </a:txBody>
                  <a:tcPr marT="91440" marB="91440" anchor="ctr" anchorCtr="1"/>
                </a:tc>
                <a:tc>
                  <a:txBody>
                    <a:bodyPr/>
                    <a:lstStyle/>
                    <a:p>
                      <a:pPr algn="r" fontAlgn="ctr"/>
                      <a:r>
                        <a:rPr lang="en-US" sz="1400">
                          <a:solidFill>
                            <a:srgbClr val="000000"/>
                          </a:solidFill>
                          <a:effectLst/>
                        </a:rPr>
                        <a:t>745</a:t>
                      </a:r>
                    </a:p>
                  </a:txBody>
                  <a:tcPr marT="91440" marB="91440" anchor="ctr" anchorCtr="1"/>
                </a:tc>
                <a:extLst>
                  <a:ext uri="{0D108BD9-81ED-4DB2-BD59-A6C34878D82A}">
                    <a16:rowId xmlns:a16="http://schemas.microsoft.com/office/drawing/2014/main" val="2554267800"/>
                  </a:ext>
                </a:extLst>
              </a:tr>
              <a:tr h="335018">
                <a:tc>
                  <a:txBody>
                    <a:bodyPr/>
                    <a:lstStyle/>
                    <a:p>
                      <a:pPr algn="l" fontAlgn="ctr"/>
                      <a:r>
                        <a:rPr lang="en-US" sz="1400">
                          <a:solidFill>
                            <a:srgbClr val="000000"/>
                          </a:solidFill>
                          <a:effectLst/>
                        </a:rPr>
                        <a:t>Afghanistan</a:t>
                      </a:r>
                    </a:p>
                  </a:txBody>
                  <a:tcPr marT="91440" marB="91440" anchor="ctr" anchorCtr="1"/>
                </a:tc>
                <a:tc>
                  <a:txBody>
                    <a:bodyPr/>
                    <a:lstStyle/>
                    <a:p>
                      <a:pPr algn="r" fontAlgn="ctr"/>
                      <a:r>
                        <a:rPr lang="en-US" sz="1400">
                          <a:solidFill>
                            <a:srgbClr val="000000"/>
                          </a:solidFill>
                          <a:effectLst/>
                        </a:rPr>
                        <a:t>1999</a:t>
                      </a:r>
                    </a:p>
                  </a:txBody>
                  <a:tcPr marT="91440" marB="91440" anchor="ctr" anchorCtr="1"/>
                </a:tc>
                <a:tc>
                  <a:txBody>
                    <a:bodyPr/>
                    <a:lstStyle/>
                    <a:p>
                      <a:pPr algn="l" fontAlgn="ctr"/>
                      <a:r>
                        <a:rPr lang="en-US" sz="1400" dirty="0">
                          <a:solidFill>
                            <a:srgbClr val="000000"/>
                          </a:solidFill>
                          <a:effectLst/>
                        </a:rPr>
                        <a:t>population</a:t>
                      </a:r>
                    </a:p>
                  </a:txBody>
                  <a:tcPr marT="91440" marB="91440" anchor="ctr" anchorCtr="1"/>
                </a:tc>
                <a:tc>
                  <a:txBody>
                    <a:bodyPr/>
                    <a:lstStyle/>
                    <a:p>
                      <a:pPr algn="r" fontAlgn="ctr"/>
                      <a:r>
                        <a:rPr lang="en-US" sz="1400">
                          <a:solidFill>
                            <a:srgbClr val="000000"/>
                          </a:solidFill>
                          <a:effectLst/>
                        </a:rPr>
                        <a:t>19987071</a:t>
                      </a:r>
                    </a:p>
                  </a:txBody>
                  <a:tcPr marT="91440" marB="91440" anchor="ctr" anchorCtr="1"/>
                </a:tc>
                <a:extLst>
                  <a:ext uri="{0D108BD9-81ED-4DB2-BD59-A6C34878D82A}">
                    <a16:rowId xmlns:a16="http://schemas.microsoft.com/office/drawing/2014/main" val="184016528"/>
                  </a:ext>
                </a:extLst>
              </a:tr>
              <a:tr h="229638">
                <a:tc>
                  <a:txBody>
                    <a:bodyPr/>
                    <a:lstStyle/>
                    <a:p>
                      <a:pPr algn="l" fontAlgn="ctr"/>
                      <a:r>
                        <a:rPr lang="en-US" sz="1400" dirty="0">
                          <a:solidFill>
                            <a:srgbClr val="000000"/>
                          </a:solidFill>
                          <a:effectLst/>
                        </a:rPr>
                        <a:t>Afghanistan</a:t>
                      </a:r>
                    </a:p>
                  </a:txBody>
                  <a:tcPr marT="91440" marB="91440" anchor="ctr" anchorCtr="1"/>
                </a:tc>
                <a:tc>
                  <a:txBody>
                    <a:bodyPr/>
                    <a:lstStyle/>
                    <a:p>
                      <a:pPr algn="r" fontAlgn="ctr"/>
                      <a:r>
                        <a:rPr lang="en-US" sz="1400">
                          <a:solidFill>
                            <a:srgbClr val="000000"/>
                          </a:solidFill>
                          <a:effectLst/>
                        </a:rPr>
                        <a:t>2000</a:t>
                      </a:r>
                    </a:p>
                  </a:txBody>
                  <a:tcPr marT="91440" marB="91440" anchor="ctr" anchorCtr="1"/>
                </a:tc>
                <a:tc>
                  <a:txBody>
                    <a:bodyPr/>
                    <a:lstStyle/>
                    <a:p>
                      <a:pPr algn="l" fontAlgn="ctr"/>
                      <a:r>
                        <a:rPr lang="en-US" sz="1400">
                          <a:solidFill>
                            <a:srgbClr val="000000"/>
                          </a:solidFill>
                          <a:effectLst/>
                        </a:rPr>
                        <a:t>cases</a:t>
                      </a:r>
                    </a:p>
                  </a:txBody>
                  <a:tcPr marT="91440" marB="91440" anchor="ctr" anchorCtr="1"/>
                </a:tc>
                <a:tc>
                  <a:txBody>
                    <a:bodyPr/>
                    <a:lstStyle/>
                    <a:p>
                      <a:pPr algn="r" fontAlgn="ctr"/>
                      <a:r>
                        <a:rPr lang="en-US" sz="1400">
                          <a:solidFill>
                            <a:srgbClr val="000000"/>
                          </a:solidFill>
                          <a:effectLst/>
                        </a:rPr>
                        <a:t>2666</a:t>
                      </a:r>
                    </a:p>
                  </a:txBody>
                  <a:tcPr marT="91440" marB="91440" anchor="ctr" anchorCtr="1"/>
                </a:tc>
                <a:extLst>
                  <a:ext uri="{0D108BD9-81ED-4DB2-BD59-A6C34878D82A}">
                    <a16:rowId xmlns:a16="http://schemas.microsoft.com/office/drawing/2014/main" val="3905640545"/>
                  </a:ext>
                </a:extLst>
              </a:tr>
              <a:tr h="229638">
                <a:tc>
                  <a:txBody>
                    <a:bodyPr/>
                    <a:lstStyle/>
                    <a:p>
                      <a:pPr algn="l" fontAlgn="ctr"/>
                      <a:r>
                        <a:rPr lang="en-US" sz="1400">
                          <a:solidFill>
                            <a:srgbClr val="000000"/>
                          </a:solidFill>
                          <a:effectLst/>
                        </a:rPr>
                        <a:t>Afghanistan</a:t>
                      </a:r>
                    </a:p>
                  </a:txBody>
                  <a:tcPr marT="91440" marB="91440" anchor="ctr" anchorCtr="1"/>
                </a:tc>
                <a:tc>
                  <a:txBody>
                    <a:bodyPr/>
                    <a:lstStyle/>
                    <a:p>
                      <a:pPr algn="r" fontAlgn="ctr"/>
                      <a:r>
                        <a:rPr lang="en-US" sz="1400">
                          <a:solidFill>
                            <a:srgbClr val="000000"/>
                          </a:solidFill>
                          <a:effectLst/>
                        </a:rPr>
                        <a:t>2000</a:t>
                      </a:r>
                    </a:p>
                  </a:txBody>
                  <a:tcPr marT="91440" marB="91440" anchor="ctr" anchorCtr="1"/>
                </a:tc>
                <a:tc>
                  <a:txBody>
                    <a:bodyPr/>
                    <a:lstStyle/>
                    <a:p>
                      <a:pPr algn="l" fontAlgn="ctr"/>
                      <a:r>
                        <a:rPr lang="en-US" sz="1400">
                          <a:solidFill>
                            <a:srgbClr val="000000"/>
                          </a:solidFill>
                          <a:effectLst/>
                        </a:rPr>
                        <a:t>population</a:t>
                      </a:r>
                    </a:p>
                  </a:txBody>
                  <a:tcPr marT="91440" marB="91440" anchor="ctr" anchorCtr="1"/>
                </a:tc>
                <a:tc>
                  <a:txBody>
                    <a:bodyPr/>
                    <a:lstStyle/>
                    <a:p>
                      <a:pPr algn="r" fontAlgn="ctr"/>
                      <a:r>
                        <a:rPr lang="en-US" sz="1400">
                          <a:solidFill>
                            <a:srgbClr val="000000"/>
                          </a:solidFill>
                          <a:effectLst/>
                        </a:rPr>
                        <a:t>20595360</a:t>
                      </a:r>
                    </a:p>
                  </a:txBody>
                  <a:tcPr marT="91440" marB="91440" anchor="ctr" anchorCtr="1"/>
                </a:tc>
                <a:extLst>
                  <a:ext uri="{0D108BD9-81ED-4DB2-BD59-A6C34878D82A}">
                    <a16:rowId xmlns:a16="http://schemas.microsoft.com/office/drawing/2014/main" val="1778853051"/>
                  </a:ext>
                </a:extLst>
              </a:tr>
              <a:tr h="335018">
                <a:tc>
                  <a:txBody>
                    <a:bodyPr/>
                    <a:lstStyle/>
                    <a:p>
                      <a:pPr algn="l" fontAlgn="ctr"/>
                      <a:r>
                        <a:rPr lang="en-US" sz="1400">
                          <a:solidFill>
                            <a:srgbClr val="000000"/>
                          </a:solidFill>
                          <a:effectLst/>
                        </a:rPr>
                        <a:t>Brazil</a:t>
                      </a:r>
                    </a:p>
                  </a:txBody>
                  <a:tcPr marT="91440" marB="91440" anchor="ctr" anchorCtr="1"/>
                </a:tc>
                <a:tc>
                  <a:txBody>
                    <a:bodyPr/>
                    <a:lstStyle/>
                    <a:p>
                      <a:pPr algn="r" fontAlgn="ctr"/>
                      <a:r>
                        <a:rPr lang="en-US" sz="1400">
                          <a:solidFill>
                            <a:srgbClr val="000000"/>
                          </a:solidFill>
                          <a:effectLst/>
                        </a:rPr>
                        <a:t>1999</a:t>
                      </a:r>
                    </a:p>
                  </a:txBody>
                  <a:tcPr marT="91440" marB="91440" anchor="ctr" anchorCtr="1"/>
                </a:tc>
                <a:tc>
                  <a:txBody>
                    <a:bodyPr/>
                    <a:lstStyle/>
                    <a:p>
                      <a:pPr algn="l" fontAlgn="ctr"/>
                      <a:r>
                        <a:rPr lang="en-US" sz="1400">
                          <a:solidFill>
                            <a:srgbClr val="000000"/>
                          </a:solidFill>
                          <a:effectLst/>
                        </a:rPr>
                        <a:t>cases</a:t>
                      </a:r>
                    </a:p>
                  </a:txBody>
                  <a:tcPr marT="91440" marB="91440" anchor="ctr" anchorCtr="1"/>
                </a:tc>
                <a:tc>
                  <a:txBody>
                    <a:bodyPr/>
                    <a:lstStyle/>
                    <a:p>
                      <a:pPr algn="r" fontAlgn="ctr"/>
                      <a:r>
                        <a:rPr lang="en-US" sz="1400">
                          <a:solidFill>
                            <a:srgbClr val="000000"/>
                          </a:solidFill>
                          <a:effectLst/>
                        </a:rPr>
                        <a:t>37737</a:t>
                      </a:r>
                    </a:p>
                  </a:txBody>
                  <a:tcPr marT="91440" marB="91440" anchor="ctr" anchorCtr="1"/>
                </a:tc>
                <a:extLst>
                  <a:ext uri="{0D108BD9-81ED-4DB2-BD59-A6C34878D82A}">
                    <a16:rowId xmlns:a16="http://schemas.microsoft.com/office/drawing/2014/main" val="1945141377"/>
                  </a:ext>
                </a:extLst>
              </a:tr>
              <a:tr h="335018">
                <a:tc>
                  <a:txBody>
                    <a:bodyPr/>
                    <a:lstStyle/>
                    <a:p>
                      <a:pPr algn="l" fontAlgn="ctr"/>
                      <a:r>
                        <a:rPr lang="en-US" sz="1400" dirty="0">
                          <a:solidFill>
                            <a:srgbClr val="000000"/>
                          </a:solidFill>
                          <a:effectLst/>
                        </a:rPr>
                        <a:t>Brazil</a:t>
                      </a:r>
                    </a:p>
                  </a:txBody>
                  <a:tcPr marT="91440" marB="91440" anchor="ctr" anchorCtr="1"/>
                </a:tc>
                <a:tc>
                  <a:txBody>
                    <a:bodyPr/>
                    <a:lstStyle/>
                    <a:p>
                      <a:pPr algn="r" fontAlgn="ctr"/>
                      <a:r>
                        <a:rPr lang="en-US" sz="1400">
                          <a:solidFill>
                            <a:srgbClr val="000000"/>
                          </a:solidFill>
                          <a:effectLst/>
                        </a:rPr>
                        <a:t>1999</a:t>
                      </a:r>
                    </a:p>
                  </a:txBody>
                  <a:tcPr marT="91440" marB="91440" anchor="ctr" anchorCtr="1"/>
                </a:tc>
                <a:tc>
                  <a:txBody>
                    <a:bodyPr/>
                    <a:lstStyle/>
                    <a:p>
                      <a:pPr algn="l" fontAlgn="ctr"/>
                      <a:r>
                        <a:rPr lang="en-US" sz="1400">
                          <a:solidFill>
                            <a:srgbClr val="000000"/>
                          </a:solidFill>
                          <a:effectLst/>
                        </a:rPr>
                        <a:t>population</a:t>
                      </a:r>
                    </a:p>
                  </a:txBody>
                  <a:tcPr marT="91440" marB="91440" anchor="ctr" anchorCtr="1"/>
                </a:tc>
                <a:tc>
                  <a:txBody>
                    <a:bodyPr/>
                    <a:lstStyle/>
                    <a:p>
                      <a:pPr algn="r" fontAlgn="ctr"/>
                      <a:r>
                        <a:rPr lang="en-US" sz="1400">
                          <a:solidFill>
                            <a:srgbClr val="000000"/>
                          </a:solidFill>
                          <a:effectLst/>
                        </a:rPr>
                        <a:t>172006362</a:t>
                      </a:r>
                    </a:p>
                  </a:txBody>
                  <a:tcPr marT="91440" marB="91440" anchor="ctr" anchorCtr="1"/>
                </a:tc>
                <a:extLst>
                  <a:ext uri="{0D108BD9-81ED-4DB2-BD59-A6C34878D82A}">
                    <a16:rowId xmlns:a16="http://schemas.microsoft.com/office/drawing/2014/main" val="3977290506"/>
                  </a:ext>
                </a:extLst>
              </a:tr>
              <a:tr h="335018">
                <a:tc>
                  <a:txBody>
                    <a:bodyPr/>
                    <a:lstStyle/>
                    <a:p>
                      <a:pPr algn="l" fontAlgn="ctr"/>
                      <a:r>
                        <a:rPr lang="en-US" sz="1400">
                          <a:solidFill>
                            <a:srgbClr val="000000"/>
                          </a:solidFill>
                          <a:effectLst/>
                        </a:rPr>
                        <a:t>Brazil</a:t>
                      </a:r>
                    </a:p>
                  </a:txBody>
                  <a:tcPr marT="91440" marB="91440" anchor="ctr" anchorCtr="1"/>
                </a:tc>
                <a:tc>
                  <a:txBody>
                    <a:bodyPr/>
                    <a:lstStyle/>
                    <a:p>
                      <a:pPr algn="r" fontAlgn="ctr"/>
                      <a:r>
                        <a:rPr lang="en-US" sz="1400">
                          <a:solidFill>
                            <a:srgbClr val="000000"/>
                          </a:solidFill>
                          <a:effectLst/>
                        </a:rPr>
                        <a:t>2000</a:t>
                      </a:r>
                    </a:p>
                  </a:txBody>
                  <a:tcPr marT="91440" marB="91440" anchor="ctr" anchorCtr="1"/>
                </a:tc>
                <a:tc>
                  <a:txBody>
                    <a:bodyPr/>
                    <a:lstStyle/>
                    <a:p>
                      <a:pPr algn="l" fontAlgn="ctr"/>
                      <a:r>
                        <a:rPr lang="en-US" sz="1400">
                          <a:solidFill>
                            <a:srgbClr val="000000"/>
                          </a:solidFill>
                          <a:effectLst/>
                        </a:rPr>
                        <a:t>cases</a:t>
                      </a:r>
                    </a:p>
                  </a:txBody>
                  <a:tcPr marT="91440" marB="91440" anchor="ctr" anchorCtr="1"/>
                </a:tc>
                <a:tc>
                  <a:txBody>
                    <a:bodyPr/>
                    <a:lstStyle/>
                    <a:p>
                      <a:pPr algn="r" fontAlgn="ctr"/>
                      <a:r>
                        <a:rPr lang="en-US" sz="1400">
                          <a:solidFill>
                            <a:srgbClr val="000000"/>
                          </a:solidFill>
                          <a:effectLst/>
                        </a:rPr>
                        <a:t>80488</a:t>
                      </a:r>
                    </a:p>
                  </a:txBody>
                  <a:tcPr marT="91440" marB="91440" anchor="ctr" anchorCtr="1"/>
                </a:tc>
                <a:extLst>
                  <a:ext uri="{0D108BD9-81ED-4DB2-BD59-A6C34878D82A}">
                    <a16:rowId xmlns:a16="http://schemas.microsoft.com/office/drawing/2014/main" val="4179393747"/>
                  </a:ext>
                </a:extLst>
              </a:tr>
              <a:tr h="335018">
                <a:tc>
                  <a:txBody>
                    <a:bodyPr/>
                    <a:lstStyle/>
                    <a:p>
                      <a:pPr algn="l" fontAlgn="ctr"/>
                      <a:r>
                        <a:rPr lang="en-US" sz="1400">
                          <a:solidFill>
                            <a:srgbClr val="000000"/>
                          </a:solidFill>
                          <a:effectLst/>
                        </a:rPr>
                        <a:t>Brazil</a:t>
                      </a:r>
                    </a:p>
                  </a:txBody>
                  <a:tcPr marT="91440" marB="91440" anchor="ctr" anchorCtr="1"/>
                </a:tc>
                <a:tc>
                  <a:txBody>
                    <a:bodyPr/>
                    <a:lstStyle/>
                    <a:p>
                      <a:pPr algn="r" fontAlgn="ctr"/>
                      <a:r>
                        <a:rPr lang="en-US" sz="1400" dirty="0">
                          <a:solidFill>
                            <a:srgbClr val="000000"/>
                          </a:solidFill>
                          <a:effectLst/>
                        </a:rPr>
                        <a:t>2000</a:t>
                      </a:r>
                    </a:p>
                  </a:txBody>
                  <a:tcPr marT="91440" marB="91440" anchor="ctr" anchorCtr="1"/>
                </a:tc>
                <a:tc>
                  <a:txBody>
                    <a:bodyPr/>
                    <a:lstStyle/>
                    <a:p>
                      <a:pPr algn="l" fontAlgn="ctr"/>
                      <a:r>
                        <a:rPr lang="en-US" sz="1400" dirty="0">
                          <a:solidFill>
                            <a:srgbClr val="000000"/>
                          </a:solidFill>
                          <a:effectLst/>
                        </a:rPr>
                        <a:t>population</a:t>
                      </a:r>
                    </a:p>
                  </a:txBody>
                  <a:tcPr marT="91440" marB="91440" anchor="ctr" anchorCtr="1"/>
                </a:tc>
                <a:tc>
                  <a:txBody>
                    <a:bodyPr/>
                    <a:lstStyle/>
                    <a:p>
                      <a:pPr algn="r" fontAlgn="ctr"/>
                      <a:r>
                        <a:rPr lang="en-US" sz="1400">
                          <a:solidFill>
                            <a:srgbClr val="000000"/>
                          </a:solidFill>
                          <a:effectLst/>
                        </a:rPr>
                        <a:t>174504898</a:t>
                      </a:r>
                    </a:p>
                  </a:txBody>
                  <a:tcPr marT="91440" marB="91440" anchor="ctr" anchorCtr="1"/>
                </a:tc>
                <a:extLst>
                  <a:ext uri="{0D108BD9-81ED-4DB2-BD59-A6C34878D82A}">
                    <a16:rowId xmlns:a16="http://schemas.microsoft.com/office/drawing/2014/main" val="1447416316"/>
                  </a:ext>
                </a:extLst>
              </a:tr>
              <a:tr h="335018">
                <a:tc>
                  <a:txBody>
                    <a:bodyPr/>
                    <a:lstStyle/>
                    <a:p>
                      <a:pPr algn="l" fontAlgn="ctr"/>
                      <a:r>
                        <a:rPr lang="en-US" sz="1400">
                          <a:solidFill>
                            <a:srgbClr val="000000"/>
                          </a:solidFill>
                          <a:effectLst/>
                        </a:rPr>
                        <a:t>China</a:t>
                      </a:r>
                    </a:p>
                  </a:txBody>
                  <a:tcPr marT="91440" marB="91440" anchor="ctr" anchorCtr="1"/>
                </a:tc>
                <a:tc>
                  <a:txBody>
                    <a:bodyPr/>
                    <a:lstStyle/>
                    <a:p>
                      <a:pPr algn="r" fontAlgn="ctr"/>
                      <a:r>
                        <a:rPr lang="en-US" sz="1400">
                          <a:solidFill>
                            <a:srgbClr val="000000"/>
                          </a:solidFill>
                          <a:effectLst/>
                        </a:rPr>
                        <a:t>1999</a:t>
                      </a:r>
                    </a:p>
                  </a:txBody>
                  <a:tcPr marT="91440" marB="91440" anchor="ctr" anchorCtr="1"/>
                </a:tc>
                <a:tc>
                  <a:txBody>
                    <a:bodyPr/>
                    <a:lstStyle/>
                    <a:p>
                      <a:pPr algn="l" fontAlgn="ctr"/>
                      <a:r>
                        <a:rPr lang="en-US" sz="1400">
                          <a:solidFill>
                            <a:srgbClr val="000000"/>
                          </a:solidFill>
                          <a:effectLst/>
                        </a:rPr>
                        <a:t>cases</a:t>
                      </a:r>
                    </a:p>
                  </a:txBody>
                  <a:tcPr marT="91440" marB="91440" anchor="ctr" anchorCtr="1"/>
                </a:tc>
                <a:tc>
                  <a:txBody>
                    <a:bodyPr/>
                    <a:lstStyle/>
                    <a:p>
                      <a:pPr algn="r" fontAlgn="ctr"/>
                      <a:r>
                        <a:rPr lang="en-US" sz="1400">
                          <a:solidFill>
                            <a:srgbClr val="000000"/>
                          </a:solidFill>
                          <a:effectLst/>
                        </a:rPr>
                        <a:t>212258</a:t>
                      </a:r>
                    </a:p>
                  </a:txBody>
                  <a:tcPr marT="91440" marB="91440" anchor="ctr" anchorCtr="1"/>
                </a:tc>
                <a:extLst>
                  <a:ext uri="{0D108BD9-81ED-4DB2-BD59-A6C34878D82A}">
                    <a16:rowId xmlns:a16="http://schemas.microsoft.com/office/drawing/2014/main" val="2007671300"/>
                  </a:ext>
                </a:extLst>
              </a:tr>
              <a:tr h="335018">
                <a:tc>
                  <a:txBody>
                    <a:bodyPr/>
                    <a:lstStyle/>
                    <a:p>
                      <a:pPr algn="l" fontAlgn="ctr"/>
                      <a:r>
                        <a:rPr lang="en-US" sz="1400">
                          <a:solidFill>
                            <a:srgbClr val="000000"/>
                          </a:solidFill>
                          <a:effectLst/>
                        </a:rPr>
                        <a:t>China</a:t>
                      </a:r>
                    </a:p>
                  </a:txBody>
                  <a:tcPr marT="91440" marB="91440" anchor="ctr" anchorCtr="1"/>
                </a:tc>
                <a:tc>
                  <a:txBody>
                    <a:bodyPr/>
                    <a:lstStyle/>
                    <a:p>
                      <a:pPr algn="r" fontAlgn="ctr"/>
                      <a:r>
                        <a:rPr lang="en-US" sz="1400">
                          <a:solidFill>
                            <a:srgbClr val="000000"/>
                          </a:solidFill>
                          <a:effectLst/>
                        </a:rPr>
                        <a:t>1999</a:t>
                      </a:r>
                    </a:p>
                  </a:txBody>
                  <a:tcPr marT="91440" marB="91440" anchor="ctr" anchorCtr="1"/>
                </a:tc>
                <a:tc>
                  <a:txBody>
                    <a:bodyPr/>
                    <a:lstStyle/>
                    <a:p>
                      <a:pPr algn="l" fontAlgn="ctr"/>
                      <a:r>
                        <a:rPr lang="en-US" sz="1400">
                          <a:solidFill>
                            <a:srgbClr val="000000"/>
                          </a:solidFill>
                          <a:effectLst/>
                        </a:rPr>
                        <a:t>population</a:t>
                      </a:r>
                    </a:p>
                  </a:txBody>
                  <a:tcPr marT="91440" marB="91440" anchor="ctr" anchorCtr="1"/>
                </a:tc>
                <a:tc>
                  <a:txBody>
                    <a:bodyPr/>
                    <a:lstStyle/>
                    <a:p>
                      <a:pPr algn="r" fontAlgn="ctr"/>
                      <a:r>
                        <a:rPr lang="en-US" sz="1400">
                          <a:solidFill>
                            <a:srgbClr val="000000"/>
                          </a:solidFill>
                          <a:effectLst/>
                        </a:rPr>
                        <a:t>1272915272</a:t>
                      </a:r>
                    </a:p>
                  </a:txBody>
                  <a:tcPr marT="91440" marB="91440" anchor="ctr" anchorCtr="1"/>
                </a:tc>
                <a:extLst>
                  <a:ext uri="{0D108BD9-81ED-4DB2-BD59-A6C34878D82A}">
                    <a16:rowId xmlns:a16="http://schemas.microsoft.com/office/drawing/2014/main" val="1510431000"/>
                  </a:ext>
                </a:extLst>
              </a:tr>
              <a:tr h="335018">
                <a:tc>
                  <a:txBody>
                    <a:bodyPr/>
                    <a:lstStyle/>
                    <a:p>
                      <a:pPr algn="l" fontAlgn="ctr"/>
                      <a:r>
                        <a:rPr lang="en-US" sz="1400">
                          <a:solidFill>
                            <a:srgbClr val="000000"/>
                          </a:solidFill>
                          <a:effectLst/>
                        </a:rPr>
                        <a:t>China</a:t>
                      </a:r>
                    </a:p>
                  </a:txBody>
                  <a:tcPr marT="91440" marB="91440" anchor="ctr" anchorCtr="1"/>
                </a:tc>
                <a:tc>
                  <a:txBody>
                    <a:bodyPr/>
                    <a:lstStyle/>
                    <a:p>
                      <a:pPr algn="r" fontAlgn="ctr"/>
                      <a:r>
                        <a:rPr lang="en-US" sz="1400">
                          <a:solidFill>
                            <a:srgbClr val="000000"/>
                          </a:solidFill>
                          <a:effectLst/>
                        </a:rPr>
                        <a:t>2000</a:t>
                      </a:r>
                    </a:p>
                  </a:txBody>
                  <a:tcPr marT="91440" marB="91440" anchor="ctr" anchorCtr="1"/>
                </a:tc>
                <a:tc>
                  <a:txBody>
                    <a:bodyPr/>
                    <a:lstStyle/>
                    <a:p>
                      <a:pPr algn="l" fontAlgn="ctr"/>
                      <a:r>
                        <a:rPr lang="en-US" sz="1400">
                          <a:solidFill>
                            <a:srgbClr val="000000"/>
                          </a:solidFill>
                          <a:effectLst/>
                        </a:rPr>
                        <a:t>cases</a:t>
                      </a:r>
                    </a:p>
                  </a:txBody>
                  <a:tcPr marT="91440" marB="91440" anchor="ctr" anchorCtr="1"/>
                </a:tc>
                <a:tc>
                  <a:txBody>
                    <a:bodyPr/>
                    <a:lstStyle/>
                    <a:p>
                      <a:pPr algn="r" fontAlgn="ctr"/>
                      <a:r>
                        <a:rPr lang="en-US" sz="1400">
                          <a:solidFill>
                            <a:srgbClr val="000000"/>
                          </a:solidFill>
                          <a:effectLst/>
                        </a:rPr>
                        <a:t>213766</a:t>
                      </a:r>
                    </a:p>
                  </a:txBody>
                  <a:tcPr marT="91440" marB="91440" anchor="ctr" anchorCtr="1"/>
                </a:tc>
                <a:extLst>
                  <a:ext uri="{0D108BD9-81ED-4DB2-BD59-A6C34878D82A}">
                    <a16:rowId xmlns:a16="http://schemas.microsoft.com/office/drawing/2014/main" val="1324750313"/>
                  </a:ext>
                </a:extLst>
              </a:tr>
              <a:tr h="335018">
                <a:tc>
                  <a:txBody>
                    <a:bodyPr/>
                    <a:lstStyle/>
                    <a:p>
                      <a:pPr algn="l" fontAlgn="ctr"/>
                      <a:r>
                        <a:rPr lang="en-US" sz="1400">
                          <a:solidFill>
                            <a:srgbClr val="000000"/>
                          </a:solidFill>
                          <a:effectLst/>
                        </a:rPr>
                        <a:t>China</a:t>
                      </a:r>
                    </a:p>
                  </a:txBody>
                  <a:tcPr marT="91440" marB="91440" anchor="ctr" anchorCtr="1"/>
                </a:tc>
                <a:tc>
                  <a:txBody>
                    <a:bodyPr/>
                    <a:lstStyle/>
                    <a:p>
                      <a:pPr algn="r" fontAlgn="ctr"/>
                      <a:r>
                        <a:rPr lang="en-US" sz="1400">
                          <a:solidFill>
                            <a:srgbClr val="000000"/>
                          </a:solidFill>
                          <a:effectLst/>
                        </a:rPr>
                        <a:t>2000</a:t>
                      </a:r>
                    </a:p>
                  </a:txBody>
                  <a:tcPr marT="91440" marB="91440" anchor="ctr" anchorCtr="1"/>
                </a:tc>
                <a:tc>
                  <a:txBody>
                    <a:bodyPr/>
                    <a:lstStyle/>
                    <a:p>
                      <a:pPr algn="l" fontAlgn="ctr"/>
                      <a:r>
                        <a:rPr lang="en-US" sz="1400" dirty="0">
                          <a:solidFill>
                            <a:srgbClr val="000000"/>
                          </a:solidFill>
                          <a:effectLst/>
                        </a:rPr>
                        <a:t>population</a:t>
                      </a:r>
                    </a:p>
                  </a:txBody>
                  <a:tcPr marT="91440" marB="91440" anchor="ctr" anchorCtr="1"/>
                </a:tc>
                <a:tc>
                  <a:txBody>
                    <a:bodyPr/>
                    <a:lstStyle/>
                    <a:p>
                      <a:pPr algn="r" fontAlgn="ctr"/>
                      <a:r>
                        <a:rPr lang="en-US" sz="1400" dirty="0">
                          <a:solidFill>
                            <a:srgbClr val="000000"/>
                          </a:solidFill>
                          <a:effectLst/>
                        </a:rPr>
                        <a:t>1280428583</a:t>
                      </a:r>
                    </a:p>
                  </a:txBody>
                  <a:tcPr marT="91440" marB="91440" anchor="ctr" anchorCtr="1"/>
                </a:tc>
                <a:extLst>
                  <a:ext uri="{0D108BD9-81ED-4DB2-BD59-A6C34878D82A}">
                    <a16:rowId xmlns:a16="http://schemas.microsoft.com/office/drawing/2014/main" val="4163144806"/>
                  </a:ext>
                </a:extLst>
              </a:tr>
            </a:tbl>
          </a:graphicData>
        </a:graphic>
      </p:graphicFrame>
      <p:sp>
        <p:nvSpPr>
          <p:cNvPr id="8" name="TextBox 7">
            <a:extLst>
              <a:ext uri="{FF2B5EF4-FFF2-40B4-BE49-F238E27FC236}">
                <a16:creationId xmlns:a16="http://schemas.microsoft.com/office/drawing/2014/main" id="{C25CC2BB-1214-B0B1-AAC4-72AEF8DC05A8}"/>
              </a:ext>
            </a:extLst>
          </p:cNvPr>
          <p:cNvSpPr txBox="1"/>
          <p:nvPr/>
        </p:nvSpPr>
        <p:spPr>
          <a:xfrm>
            <a:off x="2904462" y="2411101"/>
            <a:ext cx="1031358" cy="369332"/>
          </a:xfrm>
          <a:prstGeom prst="rect">
            <a:avLst/>
          </a:prstGeom>
          <a:noFill/>
        </p:spPr>
        <p:txBody>
          <a:bodyPr wrap="square" rtlCol="0">
            <a:spAutoFit/>
          </a:bodyPr>
          <a:lstStyle/>
          <a:p>
            <a:r>
              <a:rPr lang="en-US" dirty="0"/>
              <a:t>Table 1:</a:t>
            </a:r>
          </a:p>
        </p:txBody>
      </p:sp>
      <p:sp>
        <p:nvSpPr>
          <p:cNvPr id="9" name="TextBox 8">
            <a:extLst>
              <a:ext uri="{FF2B5EF4-FFF2-40B4-BE49-F238E27FC236}">
                <a16:creationId xmlns:a16="http://schemas.microsoft.com/office/drawing/2014/main" id="{775FFCF1-9933-C198-BE0A-46CCB9CA2E90}"/>
              </a:ext>
            </a:extLst>
          </p:cNvPr>
          <p:cNvSpPr txBox="1"/>
          <p:nvPr/>
        </p:nvSpPr>
        <p:spPr>
          <a:xfrm>
            <a:off x="8181755" y="1273972"/>
            <a:ext cx="1031358" cy="369332"/>
          </a:xfrm>
          <a:prstGeom prst="rect">
            <a:avLst/>
          </a:prstGeom>
          <a:noFill/>
        </p:spPr>
        <p:txBody>
          <a:bodyPr wrap="square" rtlCol="0">
            <a:spAutoFit/>
          </a:bodyPr>
          <a:lstStyle/>
          <a:p>
            <a:r>
              <a:rPr lang="en-US" dirty="0"/>
              <a:t>Table 2:</a:t>
            </a:r>
          </a:p>
        </p:txBody>
      </p:sp>
      <p:pic>
        <p:nvPicPr>
          <p:cNvPr id="10" name="Picture 9">
            <a:extLst>
              <a:ext uri="{FF2B5EF4-FFF2-40B4-BE49-F238E27FC236}">
                <a16:creationId xmlns:a16="http://schemas.microsoft.com/office/drawing/2014/main" id="{B5E3931F-BBD9-C33D-5C21-FB59C80A3E50}"/>
              </a:ext>
            </a:extLst>
          </p:cNvPr>
          <p:cNvPicPr>
            <a:picLocks noChangeAspect="1"/>
          </p:cNvPicPr>
          <p:nvPr/>
        </p:nvPicPr>
        <p:blipFill>
          <a:blip r:embed="rId3"/>
          <a:stretch>
            <a:fillRect/>
          </a:stretch>
        </p:blipFill>
        <p:spPr>
          <a:xfrm>
            <a:off x="10679723" y="158745"/>
            <a:ext cx="873662" cy="1008071"/>
          </a:xfrm>
          <a:prstGeom prst="rect">
            <a:avLst/>
          </a:prstGeom>
        </p:spPr>
      </p:pic>
    </p:spTree>
    <p:extLst>
      <p:ext uri="{BB962C8B-B14F-4D97-AF65-F5344CB8AC3E}">
        <p14:creationId xmlns:p14="http://schemas.microsoft.com/office/powerpoint/2010/main" val="3489108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4B863FD-71D0-CCEB-FD3B-409A2B55B4FF}"/>
              </a:ext>
            </a:extLst>
          </p:cNvPr>
          <p:cNvGraphicFramePr>
            <a:graphicFrameLocks noGrp="1"/>
          </p:cNvGraphicFramePr>
          <p:nvPr>
            <p:ph idx="1"/>
            <p:extLst>
              <p:ext uri="{D42A27DB-BD31-4B8C-83A1-F6EECF244321}">
                <p14:modId xmlns:p14="http://schemas.microsoft.com/office/powerpoint/2010/main" val="1242740429"/>
              </p:ext>
            </p:extLst>
          </p:nvPr>
        </p:nvGraphicFramePr>
        <p:xfrm>
          <a:off x="1432058" y="2780433"/>
          <a:ext cx="4213628" cy="2773680"/>
        </p:xfrm>
        <a:graphic>
          <a:graphicData uri="http://schemas.openxmlformats.org/drawingml/2006/table">
            <a:tbl>
              <a:tblPr firstRow="1" bandRow="1">
                <a:tableStyleId>{5C22544A-7EE6-4342-B048-85BDC9FD1C3A}</a:tableStyleId>
              </a:tblPr>
              <a:tblGrid>
                <a:gridCol w="1040545">
                  <a:extLst>
                    <a:ext uri="{9D8B030D-6E8A-4147-A177-3AD203B41FA5}">
                      <a16:colId xmlns:a16="http://schemas.microsoft.com/office/drawing/2014/main" val="2558039469"/>
                    </a:ext>
                  </a:extLst>
                </a:gridCol>
                <a:gridCol w="905142">
                  <a:extLst>
                    <a:ext uri="{9D8B030D-6E8A-4147-A177-3AD203B41FA5}">
                      <a16:colId xmlns:a16="http://schemas.microsoft.com/office/drawing/2014/main" val="3338832943"/>
                    </a:ext>
                  </a:extLst>
                </a:gridCol>
                <a:gridCol w="2267941">
                  <a:extLst>
                    <a:ext uri="{9D8B030D-6E8A-4147-A177-3AD203B41FA5}">
                      <a16:colId xmlns:a16="http://schemas.microsoft.com/office/drawing/2014/main" val="1789815002"/>
                    </a:ext>
                  </a:extLst>
                </a:gridCol>
              </a:tblGrid>
              <a:tr h="224010">
                <a:tc>
                  <a:txBody>
                    <a:bodyPr/>
                    <a:lstStyle/>
                    <a:p>
                      <a:pPr algn="l" fontAlgn="b"/>
                      <a:r>
                        <a:rPr lang="en-US" sz="1400" b="1" dirty="0">
                          <a:solidFill>
                            <a:srgbClr val="FFFFFF"/>
                          </a:solidFill>
                          <a:effectLst/>
                        </a:rPr>
                        <a:t>country</a:t>
                      </a:r>
                    </a:p>
                  </a:txBody>
                  <a:tcPr marT="91440" marB="91440" anchor="ctr" anchorCtr="1"/>
                </a:tc>
                <a:tc>
                  <a:txBody>
                    <a:bodyPr/>
                    <a:lstStyle/>
                    <a:p>
                      <a:pPr algn="r" fontAlgn="b"/>
                      <a:r>
                        <a:rPr lang="en-US" sz="1400" b="1" dirty="0">
                          <a:solidFill>
                            <a:srgbClr val="FFFFFF"/>
                          </a:solidFill>
                          <a:effectLst/>
                        </a:rPr>
                        <a:t>year</a:t>
                      </a:r>
                    </a:p>
                  </a:txBody>
                  <a:tcPr marT="91440" marB="91440" anchor="ctr" anchorCtr="1"/>
                </a:tc>
                <a:tc>
                  <a:txBody>
                    <a:bodyPr/>
                    <a:lstStyle/>
                    <a:p>
                      <a:pPr algn="r" fontAlgn="b"/>
                      <a:r>
                        <a:rPr lang="en-US" sz="1400" b="1" dirty="0">
                          <a:solidFill>
                            <a:srgbClr val="FFFFFF"/>
                          </a:solidFill>
                          <a:effectLst/>
                        </a:rPr>
                        <a:t>rate</a:t>
                      </a:r>
                    </a:p>
                  </a:txBody>
                  <a:tcPr marT="91440" marB="91440" anchor="ctr" anchorCtr="1"/>
                </a:tc>
                <a:extLst>
                  <a:ext uri="{0D108BD9-81ED-4DB2-BD59-A6C34878D82A}">
                    <a16:rowId xmlns:a16="http://schemas.microsoft.com/office/drawing/2014/main" val="474822430"/>
                  </a:ext>
                </a:extLst>
              </a:tr>
              <a:tr h="335018">
                <a:tc>
                  <a:txBody>
                    <a:bodyPr/>
                    <a:lstStyle/>
                    <a:p>
                      <a:pPr algn="l" fontAlgn="ctr"/>
                      <a:r>
                        <a:rPr lang="en-US" sz="1400" dirty="0">
                          <a:solidFill>
                            <a:srgbClr val="000000"/>
                          </a:solidFill>
                          <a:effectLst/>
                        </a:rPr>
                        <a:t>Afghanistan</a:t>
                      </a:r>
                    </a:p>
                  </a:txBody>
                  <a:tcPr marT="91440" marB="91440" anchor="ctr" anchorCtr="1"/>
                </a:tc>
                <a:tc>
                  <a:txBody>
                    <a:bodyPr/>
                    <a:lstStyle/>
                    <a:p>
                      <a:pPr algn="r" fontAlgn="ctr"/>
                      <a:r>
                        <a:rPr lang="en-US" sz="1400">
                          <a:solidFill>
                            <a:srgbClr val="000000"/>
                          </a:solidFill>
                          <a:effectLst/>
                        </a:rPr>
                        <a:t>1999</a:t>
                      </a:r>
                    </a:p>
                  </a:txBody>
                  <a:tcPr marT="91440" marB="91440" anchor="ctr" anchorCtr="1"/>
                </a:tc>
                <a:tc>
                  <a:txBody>
                    <a:bodyPr/>
                    <a:lstStyle/>
                    <a:p>
                      <a:pPr algn="r" fontAlgn="ctr"/>
                      <a:r>
                        <a:rPr lang="en-US" sz="1400">
                          <a:solidFill>
                            <a:srgbClr val="000000"/>
                          </a:solidFill>
                          <a:effectLst/>
                        </a:rPr>
                        <a:t>745/19987071</a:t>
                      </a:r>
                    </a:p>
                  </a:txBody>
                  <a:tcPr marT="91440" marB="91440" anchor="ctr" anchorCtr="1"/>
                </a:tc>
                <a:extLst>
                  <a:ext uri="{0D108BD9-81ED-4DB2-BD59-A6C34878D82A}">
                    <a16:rowId xmlns:a16="http://schemas.microsoft.com/office/drawing/2014/main" val="2554267800"/>
                  </a:ext>
                </a:extLst>
              </a:tr>
              <a:tr h="335018">
                <a:tc>
                  <a:txBody>
                    <a:bodyPr/>
                    <a:lstStyle/>
                    <a:p>
                      <a:pPr algn="l" fontAlgn="ctr"/>
                      <a:r>
                        <a:rPr lang="en-US" sz="1400">
                          <a:solidFill>
                            <a:srgbClr val="000000"/>
                          </a:solidFill>
                          <a:effectLst/>
                        </a:rPr>
                        <a:t>Afghanistan</a:t>
                      </a:r>
                    </a:p>
                  </a:txBody>
                  <a:tcPr marT="91440" marB="91440" anchor="ctr" anchorCtr="1"/>
                </a:tc>
                <a:tc>
                  <a:txBody>
                    <a:bodyPr/>
                    <a:lstStyle/>
                    <a:p>
                      <a:pPr algn="r" fontAlgn="ctr"/>
                      <a:r>
                        <a:rPr lang="en-US" sz="1400">
                          <a:solidFill>
                            <a:srgbClr val="000000"/>
                          </a:solidFill>
                          <a:effectLst/>
                        </a:rPr>
                        <a:t>2000</a:t>
                      </a:r>
                    </a:p>
                  </a:txBody>
                  <a:tcPr marT="91440" marB="91440" anchor="ctr" anchorCtr="1"/>
                </a:tc>
                <a:tc>
                  <a:txBody>
                    <a:bodyPr/>
                    <a:lstStyle/>
                    <a:p>
                      <a:pPr algn="r" fontAlgn="ctr"/>
                      <a:r>
                        <a:rPr lang="en-US" sz="1400">
                          <a:solidFill>
                            <a:srgbClr val="000000"/>
                          </a:solidFill>
                          <a:effectLst/>
                        </a:rPr>
                        <a:t>2666/20595360</a:t>
                      </a:r>
                    </a:p>
                  </a:txBody>
                  <a:tcPr marT="91440" marB="91440" anchor="ctr" anchorCtr="1"/>
                </a:tc>
                <a:extLst>
                  <a:ext uri="{0D108BD9-81ED-4DB2-BD59-A6C34878D82A}">
                    <a16:rowId xmlns:a16="http://schemas.microsoft.com/office/drawing/2014/main" val="184016528"/>
                  </a:ext>
                </a:extLst>
              </a:tr>
              <a:tr h="229638">
                <a:tc>
                  <a:txBody>
                    <a:bodyPr/>
                    <a:lstStyle/>
                    <a:p>
                      <a:pPr algn="l" fontAlgn="ctr"/>
                      <a:r>
                        <a:rPr lang="en-US" sz="1400" dirty="0">
                          <a:solidFill>
                            <a:srgbClr val="000000"/>
                          </a:solidFill>
                          <a:effectLst/>
                        </a:rPr>
                        <a:t>Brazil</a:t>
                      </a:r>
                    </a:p>
                  </a:txBody>
                  <a:tcPr marT="91440" marB="91440" anchor="ctr" anchorCtr="1"/>
                </a:tc>
                <a:tc>
                  <a:txBody>
                    <a:bodyPr/>
                    <a:lstStyle/>
                    <a:p>
                      <a:pPr algn="r" fontAlgn="ctr"/>
                      <a:r>
                        <a:rPr lang="en-US" sz="1400" dirty="0">
                          <a:solidFill>
                            <a:srgbClr val="000000"/>
                          </a:solidFill>
                          <a:effectLst/>
                        </a:rPr>
                        <a:t>1999</a:t>
                      </a:r>
                    </a:p>
                  </a:txBody>
                  <a:tcPr marT="91440" marB="91440" anchor="ctr" anchorCtr="1"/>
                </a:tc>
                <a:tc>
                  <a:txBody>
                    <a:bodyPr/>
                    <a:lstStyle/>
                    <a:p>
                      <a:pPr algn="r" fontAlgn="ctr"/>
                      <a:r>
                        <a:rPr lang="en-US" sz="1400" dirty="0">
                          <a:solidFill>
                            <a:srgbClr val="000000"/>
                          </a:solidFill>
                          <a:effectLst/>
                        </a:rPr>
                        <a:t>37737/172006362</a:t>
                      </a:r>
                    </a:p>
                  </a:txBody>
                  <a:tcPr marT="91440" marB="91440" anchor="ctr" anchorCtr="1"/>
                </a:tc>
                <a:extLst>
                  <a:ext uri="{0D108BD9-81ED-4DB2-BD59-A6C34878D82A}">
                    <a16:rowId xmlns:a16="http://schemas.microsoft.com/office/drawing/2014/main" val="3905640545"/>
                  </a:ext>
                </a:extLst>
              </a:tr>
              <a:tr h="229638">
                <a:tc>
                  <a:txBody>
                    <a:bodyPr/>
                    <a:lstStyle/>
                    <a:p>
                      <a:pPr algn="l" fontAlgn="ctr"/>
                      <a:r>
                        <a:rPr lang="en-US" sz="1400">
                          <a:solidFill>
                            <a:srgbClr val="000000"/>
                          </a:solidFill>
                          <a:effectLst/>
                        </a:rPr>
                        <a:t>Brazil</a:t>
                      </a:r>
                    </a:p>
                  </a:txBody>
                  <a:tcPr marT="91440" marB="91440" anchor="ctr" anchorCtr="1"/>
                </a:tc>
                <a:tc>
                  <a:txBody>
                    <a:bodyPr/>
                    <a:lstStyle/>
                    <a:p>
                      <a:pPr algn="r" fontAlgn="ctr"/>
                      <a:r>
                        <a:rPr lang="en-US" sz="1400">
                          <a:solidFill>
                            <a:srgbClr val="000000"/>
                          </a:solidFill>
                          <a:effectLst/>
                        </a:rPr>
                        <a:t>2000</a:t>
                      </a:r>
                    </a:p>
                  </a:txBody>
                  <a:tcPr marT="91440" marB="91440" anchor="ctr" anchorCtr="1"/>
                </a:tc>
                <a:tc>
                  <a:txBody>
                    <a:bodyPr/>
                    <a:lstStyle/>
                    <a:p>
                      <a:pPr algn="r" fontAlgn="ctr"/>
                      <a:r>
                        <a:rPr lang="en-US" sz="1400">
                          <a:solidFill>
                            <a:srgbClr val="000000"/>
                          </a:solidFill>
                          <a:effectLst/>
                        </a:rPr>
                        <a:t>80488/174504898</a:t>
                      </a:r>
                    </a:p>
                  </a:txBody>
                  <a:tcPr marT="91440" marB="91440" anchor="ctr" anchorCtr="1"/>
                </a:tc>
                <a:extLst>
                  <a:ext uri="{0D108BD9-81ED-4DB2-BD59-A6C34878D82A}">
                    <a16:rowId xmlns:a16="http://schemas.microsoft.com/office/drawing/2014/main" val="1778853051"/>
                  </a:ext>
                </a:extLst>
              </a:tr>
              <a:tr h="335018">
                <a:tc>
                  <a:txBody>
                    <a:bodyPr/>
                    <a:lstStyle/>
                    <a:p>
                      <a:pPr algn="l" fontAlgn="ctr"/>
                      <a:r>
                        <a:rPr lang="en-US" sz="1400">
                          <a:solidFill>
                            <a:srgbClr val="000000"/>
                          </a:solidFill>
                          <a:effectLst/>
                        </a:rPr>
                        <a:t>China</a:t>
                      </a:r>
                    </a:p>
                  </a:txBody>
                  <a:tcPr marT="91440" marB="91440" anchor="ctr" anchorCtr="1"/>
                </a:tc>
                <a:tc>
                  <a:txBody>
                    <a:bodyPr/>
                    <a:lstStyle/>
                    <a:p>
                      <a:pPr algn="r" fontAlgn="ctr"/>
                      <a:r>
                        <a:rPr lang="en-US" sz="1400">
                          <a:solidFill>
                            <a:srgbClr val="000000"/>
                          </a:solidFill>
                          <a:effectLst/>
                        </a:rPr>
                        <a:t>1999</a:t>
                      </a:r>
                    </a:p>
                  </a:txBody>
                  <a:tcPr marT="91440" marB="91440" anchor="ctr" anchorCtr="1"/>
                </a:tc>
                <a:tc>
                  <a:txBody>
                    <a:bodyPr/>
                    <a:lstStyle/>
                    <a:p>
                      <a:pPr algn="r" fontAlgn="ctr"/>
                      <a:r>
                        <a:rPr lang="en-US" sz="1400" dirty="0">
                          <a:solidFill>
                            <a:srgbClr val="000000"/>
                          </a:solidFill>
                          <a:effectLst/>
                        </a:rPr>
                        <a:t>212258/1272915272</a:t>
                      </a:r>
                    </a:p>
                  </a:txBody>
                  <a:tcPr marT="91440" marB="91440" anchor="ctr" anchorCtr="1"/>
                </a:tc>
                <a:extLst>
                  <a:ext uri="{0D108BD9-81ED-4DB2-BD59-A6C34878D82A}">
                    <a16:rowId xmlns:a16="http://schemas.microsoft.com/office/drawing/2014/main" val="1945141377"/>
                  </a:ext>
                </a:extLst>
              </a:tr>
              <a:tr h="335018">
                <a:tc>
                  <a:txBody>
                    <a:bodyPr/>
                    <a:lstStyle/>
                    <a:p>
                      <a:pPr algn="l" fontAlgn="ctr"/>
                      <a:r>
                        <a:rPr lang="en-US" sz="1400">
                          <a:solidFill>
                            <a:srgbClr val="000000"/>
                          </a:solidFill>
                          <a:effectLst/>
                        </a:rPr>
                        <a:t>China</a:t>
                      </a:r>
                    </a:p>
                  </a:txBody>
                  <a:tcPr marT="91440" marB="91440" anchor="ctr" anchorCtr="1"/>
                </a:tc>
                <a:tc>
                  <a:txBody>
                    <a:bodyPr/>
                    <a:lstStyle/>
                    <a:p>
                      <a:pPr algn="r" fontAlgn="ctr"/>
                      <a:r>
                        <a:rPr lang="en-US" sz="1400">
                          <a:solidFill>
                            <a:srgbClr val="000000"/>
                          </a:solidFill>
                          <a:effectLst/>
                        </a:rPr>
                        <a:t>2000</a:t>
                      </a:r>
                    </a:p>
                  </a:txBody>
                  <a:tcPr marT="91440" marB="91440" anchor="ctr" anchorCtr="1"/>
                </a:tc>
                <a:tc>
                  <a:txBody>
                    <a:bodyPr/>
                    <a:lstStyle/>
                    <a:p>
                      <a:pPr algn="r" fontAlgn="ctr"/>
                      <a:r>
                        <a:rPr lang="en-US" sz="1400" dirty="0">
                          <a:solidFill>
                            <a:srgbClr val="000000"/>
                          </a:solidFill>
                          <a:effectLst/>
                        </a:rPr>
                        <a:t>213766/1280428583</a:t>
                      </a:r>
                    </a:p>
                  </a:txBody>
                  <a:tcPr marT="91440" marB="91440" anchor="ctr" anchorCtr="1"/>
                </a:tc>
                <a:extLst>
                  <a:ext uri="{0D108BD9-81ED-4DB2-BD59-A6C34878D82A}">
                    <a16:rowId xmlns:a16="http://schemas.microsoft.com/office/drawing/2014/main" val="3977290506"/>
                  </a:ext>
                </a:extLst>
              </a:tr>
            </a:tbl>
          </a:graphicData>
        </a:graphic>
      </p:graphicFrame>
      <p:sp>
        <p:nvSpPr>
          <p:cNvPr id="3" name="Title 2">
            <a:extLst>
              <a:ext uri="{FF2B5EF4-FFF2-40B4-BE49-F238E27FC236}">
                <a16:creationId xmlns:a16="http://schemas.microsoft.com/office/drawing/2014/main" id="{500FC8C1-CCAB-AAAE-5AA7-82AC7DD30E4F}"/>
              </a:ext>
            </a:extLst>
          </p:cNvPr>
          <p:cNvSpPr>
            <a:spLocks noGrp="1"/>
          </p:cNvSpPr>
          <p:nvPr>
            <p:ph type="title"/>
          </p:nvPr>
        </p:nvSpPr>
        <p:spPr/>
        <p:txBody>
          <a:bodyPr/>
          <a:lstStyle/>
          <a:p>
            <a:r>
              <a:rPr lang="en-US" dirty="0"/>
              <a:t>Tidy data – same data 4 ways</a:t>
            </a:r>
          </a:p>
        </p:txBody>
      </p:sp>
      <p:graphicFrame>
        <p:nvGraphicFramePr>
          <p:cNvPr id="7" name="Content Placeholder 5">
            <a:extLst>
              <a:ext uri="{FF2B5EF4-FFF2-40B4-BE49-F238E27FC236}">
                <a16:creationId xmlns:a16="http://schemas.microsoft.com/office/drawing/2014/main" id="{DE7F0584-5EA5-783E-63BB-28D1509D3118}"/>
              </a:ext>
            </a:extLst>
          </p:cNvPr>
          <p:cNvGraphicFramePr>
            <a:graphicFrameLocks/>
          </p:cNvGraphicFramePr>
          <p:nvPr>
            <p:extLst>
              <p:ext uri="{D42A27DB-BD31-4B8C-83A1-F6EECF244321}">
                <p14:modId xmlns:p14="http://schemas.microsoft.com/office/powerpoint/2010/main" val="181471530"/>
              </p:ext>
            </p:extLst>
          </p:nvPr>
        </p:nvGraphicFramePr>
        <p:xfrm>
          <a:off x="8048845" y="1797318"/>
          <a:ext cx="2817421" cy="1681545"/>
        </p:xfrm>
        <a:graphic>
          <a:graphicData uri="http://schemas.openxmlformats.org/drawingml/2006/table">
            <a:tbl>
              <a:tblPr firstRow="1" bandRow="1">
                <a:tableStyleId>{5C22544A-7EE6-4342-B048-85BDC9FD1C3A}</a:tableStyleId>
              </a:tblPr>
              <a:tblGrid>
                <a:gridCol w="1131422">
                  <a:extLst>
                    <a:ext uri="{9D8B030D-6E8A-4147-A177-3AD203B41FA5}">
                      <a16:colId xmlns:a16="http://schemas.microsoft.com/office/drawing/2014/main" val="2558039469"/>
                    </a:ext>
                  </a:extLst>
                </a:gridCol>
                <a:gridCol w="779918">
                  <a:extLst>
                    <a:ext uri="{9D8B030D-6E8A-4147-A177-3AD203B41FA5}">
                      <a16:colId xmlns:a16="http://schemas.microsoft.com/office/drawing/2014/main" val="3338832943"/>
                    </a:ext>
                  </a:extLst>
                </a:gridCol>
                <a:gridCol w="906081">
                  <a:extLst>
                    <a:ext uri="{9D8B030D-6E8A-4147-A177-3AD203B41FA5}">
                      <a16:colId xmlns:a16="http://schemas.microsoft.com/office/drawing/2014/main" val="1789815002"/>
                    </a:ext>
                  </a:extLst>
                </a:gridCol>
              </a:tblGrid>
              <a:tr h="359523">
                <a:tc>
                  <a:txBody>
                    <a:bodyPr/>
                    <a:lstStyle/>
                    <a:p>
                      <a:pPr algn="l" fontAlgn="b"/>
                      <a:r>
                        <a:rPr lang="en-US" sz="1400" b="1" dirty="0">
                          <a:solidFill>
                            <a:srgbClr val="FFFFFF"/>
                          </a:solidFill>
                          <a:effectLst/>
                        </a:rPr>
                        <a:t>country</a:t>
                      </a:r>
                    </a:p>
                  </a:txBody>
                  <a:tcPr marT="91440" marB="91440" anchor="ctr" anchorCtr="1"/>
                </a:tc>
                <a:tc>
                  <a:txBody>
                    <a:bodyPr/>
                    <a:lstStyle/>
                    <a:p>
                      <a:pPr algn="r" fontAlgn="b"/>
                      <a:r>
                        <a:rPr lang="en-US" sz="1400" b="1">
                          <a:solidFill>
                            <a:srgbClr val="FFFFFF"/>
                          </a:solidFill>
                          <a:effectLst/>
                        </a:rPr>
                        <a:t>1999</a:t>
                      </a:r>
                    </a:p>
                  </a:txBody>
                  <a:tcPr marT="91440" marB="91440" anchor="ctr" anchorCtr="1"/>
                </a:tc>
                <a:tc>
                  <a:txBody>
                    <a:bodyPr/>
                    <a:lstStyle/>
                    <a:p>
                      <a:pPr algn="r" fontAlgn="b"/>
                      <a:r>
                        <a:rPr lang="en-US" sz="1400" b="1">
                          <a:solidFill>
                            <a:srgbClr val="FFFFFF"/>
                          </a:solidFill>
                          <a:effectLst/>
                        </a:rPr>
                        <a:t>2000</a:t>
                      </a:r>
                    </a:p>
                  </a:txBody>
                  <a:tcPr marT="91440" marB="91440" anchor="ctr" anchorCtr="1"/>
                </a:tc>
                <a:extLst>
                  <a:ext uri="{0D108BD9-81ED-4DB2-BD59-A6C34878D82A}">
                    <a16:rowId xmlns:a16="http://schemas.microsoft.com/office/drawing/2014/main" val="474822430"/>
                  </a:ext>
                </a:extLst>
              </a:tr>
              <a:tr h="492825">
                <a:tc>
                  <a:txBody>
                    <a:bodyPr/>
                    <a:lstStyle/>
                    <a:p>
                      <a:pPr algn="l" fontAlgn="ctr"/>
                      <a:r>
                        <a:rPr lang="en-US" sz="1400">
                          <a:solidFill>
                            <a:srgbClr val="000000"/>
                          </a:solidFill>
                          <a:effectLst/>
                        </a:rPr>
                        <a:t>Afghanistan</a:t>
                      </a:r>
                    </a:p>
                  </a:txBody>
                  <a:tcPr marT="91440" marB="91440" anchor="ctr" anchorCtr="1"/>
                </a:tc>
                <a:tc>
                  <a:txBody>
                    <a:bodyPr/>
                    <a:lstStyle/>
                    <a:p>
                      <a:pPr algn="r" fontAlgn="ctr"/>
                      <a:r>
                        <a:rPr lang="en-US" sz="1400" dirty="0">
                          <a:solidFill>
                            <a:srgbClr val="000000"/>
                          </a:solidFill>
                          <a:effectLst/>
                        </a:rPr>
                        <a:t>745</a:t>
                      </a:r>
                    </a:p>
                  </a:txBody>
                  <a:tcPr marT="91440" marB="91440" anchor="ctr" anchorCtr="1"/>
                </a:tc>
                <a:tc>
                  <a:txBody>
                    <a:bodyPr/>
                    <a:lstStyle/>
                    <a:p>
                      <a:pPr algn="r" fontAlgn="ctr"/>
                      <a:r>
                        <a:rPr lang="en-US" sz="1400" dirty="0">
                          <a:solidFill>
                            <a:srgbClr val="000000"/>
                          </a:solidFill>
                          <a:effectLst/>
                        </a:rPr>
                        <a:t>2666</a:t>
                      </a:r>
                    </a:p>
                  </a:txBody>
                  <a:tcPr marT="91440" marB="91440" anchor="ctr" anchorCtr="1"/>
                </a:tc>
                <a:extLst>
                  <a:ext uri="{0D108BD9-81ED-4DB2-BD59-A6C34878D82A}">
                    <a16:rowId xmlns:a16="http://schemas.microsoft.com/office/drawing/2014/main" val="2554267800"/>
                  </a:ext>
                </a:extLst>
              </a:tr>
              <a:tr h="359523">
                <a:tc>
                  <a:txBody>
                    <a:bodyPr/>
                    <a:lstStyle/>
                    <a:p>
                      <a:pPr algn="l" fontAlgn="ctr"/>
                      <a:r>
                        <a:rPr lang="en-US" sz="1400">
                          <a:solidFill>
                            <a:srgbClr val="000000"/>
                          </a:solidFill>
                          <a:effectLst/>
                        </a:rPr>
                        <a:t>Brazil</a:t>
                      </a:r>
                    </a:p>
                  </a:txBody>
                  <a:tcPr marT="91440" marB="91440" anchor="ctr" anchorCtr="1"/>
                </a:tc>
                <a:tc>
                  <a:txBody>
                    <a:bodyPr/>
                    <a:lstStyle/>
                    <a:p>
                      <a:pPr algn="r" fontAlgn="ctr"/>
                      <a:r>
                        <a:rPr lang="en-US" sz="1400">
                          <a:solidFill>
                            <a:srgbClr val="000000"/>
                          </a:solidFill>
                          <a:effectLst/>
                        </a:rPr>
                        <a:t>37737</a:t>
                      </a:r>
                    </a:p>
                  </a:txBody>
                  <a:tcPr marT="91440" marB="91440" anchor="ctr" anchorCtr="1"/>
                </a:tc>
                <a:tc>
                  <a:txBody>
                    <a:bodyPr/>
                    <a:lstStyle/>
                    <a:p>
                      <a:pPr algn="r" fontAlgn="ctr"/>
                      <a:r>
                        <a:rPr lang="en-US" sz="1400">
                          <a:solidFill>
                            <a:srgbClr val="000000"/>
                          </a:solidFill>
                          <a:effectLst/>
                        </a:rPr>
                        <a:t>80488</a:t>
                      </a:r>
                    </a:p>
                  </a:txBody>
                  <a:tcPr marT="91440" marB="91440" anchor="ctr" anchorCtr="1"/>
                </a:tc>
                <a:extLst>
                  <a:ext uri="{0D108BD9-81ED-4DB2-BD59-A6C34878D82A}">
                    <a16:rowId xmlns:a16="http://schemas.microsoft.com/office/drawing/2014/main" val="184016528"/>
                  </a:ext>
                </a:extLst>
              </a:tr>
              <a:tr h="249270">
                <a:tc>
                  <a:txBody>
                    <a:bodyPr/>
                    <a:lstStyle/>
                    <a:p>
                      <a:pPr algn="l" fontAlgn="ctr"/>
                      <a:r>
                        <a:rPr lang="en-US" sz="1400">
                          <a:solidFill>
                            <a:srgbClr val="000000"/>
                          </a:solidFill>
                          <a:effectLst/>
                        </a:rPr>
                        <a:t>China</a:t>
                      </a:r>
                    </a:p>
                  </a:txBody>
                  <a:tcPr marT="91440" marB="91440" anchor="ctr" anchorCtr="1"/>
                </a:tc>
                <a:tc>
                  <a:txBody>
                    <a:bodyPr/>
                    <a:lstStyle/>
                    <a:p>
                      <a:pPr algn="r" fontAlgn="ctr"/>
                      <a:r>
                        <a:rPr lang="en-US" sz="1400">
                          <a:solidFill>
                            <a:srgbClr val="000000"/>
                          </a:solidFill>
                          <a:effectLst/>
                        </a:rPr>
                        <a:t>212258</a:t>
                      </a:r>
                    </a:p>
                  </a:txBody>
                  <a:tcPr marT="91440" marB="91440" anchor="ctr" anchorCtr="1"/>
                </a:tc>
                <a:tc>
                  <a:txBody>
                    <a:bodyPr/>
                    <a:lstStyle/>
                    <a:p>
                      <a:pPr algn="r" fontAlgn="ctr"/>
                      <a:r>
                        <a:rPr lang="en-US" sz="1400" dirty="0">
                          <a:solidFill>
                            <a:srgbClr val="000000"/>
                          </a:solidFill>
                          <a:effectLst/>
                        </a:rPr>
                        <a:t>213766</a:t>
                      </a:r>
                    </a:p>
                  </a:txBody>
                  <a:tcPr marT="91440" marB="91440" anchor="ctr" anchorCtr="1"/>
                </a:tc>
                <a:extLst>
                  <a:ext uri="{0D108BD9-81ED-4DB2-BD59-A6C34878D82A}">
                    <a16:rowId xmlns:a16="http://schemas.microsoft.com/office/drawing/2014/main" val="3905640545"/>
                  </a:ext>
                </a:extLst>
              </a:tr>
            </a:tbl>
          </a:graphicData>
        </a:graphic>
      </p:graphicFrame>
      <p:sp>
        <p:nvSpPr>
          <p:cNvPr id="8" name="TextBox 7">
            <a:extLst>
              <a:ext uri="{FF2B5EF4-FFF2-40B4-BE49-F238E27FC236}">
                <a16:creationId xmlns:a16="http://schemas.microsoft.com/office/drawing/2014/main" id="{C25CC2BB-1214-B0B1-AAC4-72AEF8DC05A8}"/>
              </a:ext>
            </a:extLst>
          </p:cNvPr>
          <p:cNvSpPr txBox="1"/>
          <p:nvPr/>
        </p:nvSpPr>
        <p:spPr>
          <a:xfrm>
            <a:off x="1844752" y="2268758"/>
            <a:ext cx="3388240" cy="369332"/>
          </a:xfrm>
          <a:prstGeom prst="rect">
            <a:avLst/>
          </a:prstGeom>
          <a:noFill/>
        </p:spPr>
        <p:txBody>
          <a:bodyPr wrap="square" rtlCol="0">
            <a:spAutoFit/>
          </a:bodyPr>
          <a:lstStyle/>
          <a:p>
            <a:r>
              <a:rPr lang="en-US" dirty="0"/>
              <a:t>Table 3: rate = cases / population</a:t>
            </a:r>
          </a:p>
        </p:txBody>
      </p:sp>
      <p:sp>
        <p:nvSpPr>
          <p:cNvPr id="9" name="TextBox 8">
            <a:extLst>
              <a:ext uri="{FF2B5EF4-FFF2-40B4-BE49-F238E27FC236}">
                <a16:creationId xmlns:a16="http://schemas.microsoft.com/office/drawing/2014/main" id="{775FFCF1-9933-C198-BE0A-46CCB9CA2E90}"/>
              </a:ext>
            </a:extLst>
          </p:cNvPr>
          <p:cNvSpPr txBox="1"/>
          <p:nvPr/>
        </p:nvSpPr>
        <p:spPr>
          <a:xfrm>
            <a:off x="8699100" y="1427986"/>
            <a:ext cx="2060841" cy="369332"/>
          </a:xfrm>
          <a:prstGeom prst="rect">
            <a:avLst/>
          </a:prstGeom>
          <a:noFill/>
        </p:spPr>
        <p:txBody>
          <a:bodyPr wrap="square" rtlCol="0">
            <a:spAutoFit/>
          </a:bodyPr>
          <a:lstStyle/>
          <a:p>
            <a:r>
              <a:rPr lang="en-US" dirty="0"/>
              <a:t>Table 4a: cases</a:t>
            </a:r>
          </a:p>
        </p:txBody>
      </p:sp>
      <p:graphicFrame>
        <p:nvGraphicFramePr>
          <p:cNvPr id="2" name="Content Placeholder 5">
            <a:extLst>
              <a:ext uri="{FF2B5EF4-FFF2-40B4-BE49-F238E27FC236}">
                <a16:creationId xmlns:a16="http://schemas.microsoft.com/office/drawing/2014/main" id="{F41400BD-1310-C520-ACF2-266F0F88A0C2}"/>
              </a:ext>
            </a:extLst>
          </p:cNvPr>
          <p:cNvGraphicFramePr>
            <a:graphicFrameLocks/>
          </p:cNvGraphicFramePr>
          <p:nvPr>
            <p:extLst>
              <p:ext uri="{D42A27DB-BD31-4B8C-83A1-F6EECF244321}">
                <p14:modId xmlns:p14="http://schemas.microsoft.com/office/powerpoint/2010/main" val="3527006073"/>
              </p:ext>
            </p:extLst>
          </p:nvPr>
        </p:nvGraphicFramePr>
        <p:xfrm>
          <a:off x="8048845" y="4320778"/>
          <a:ext cx="3466215" cy="1681545"/>
        </p:xfrm>
        <a:graphic>
          <a:graphicData uri="http://schemas.openxmlformats.org/drawingml/2006/table">
            <a:tbl>
              <a:tblPr firstRow="1" bandRow="1">
                <a:tableStyleId>{5C22544A-7EE6-4342-B048-85BDC9FD1C3A}</a:tableStyleId>
              </a:tblPr>
              <a:tblGrid>
                <a:gridCol w="1041993">
                  <a:extLst>
                    <a:ext uri="{9D8B030D-6E8A-4147-A177-3AD203B41FA5}">
                      <a16:colId xmlns:a16="http://schemas.microsoft.com/office/drawing/2014/main" val="2558039469"/>
                    </a:ext>
                  </a:extLst>
                </a:gridCol>
                <a:gridCol w="1169582">
                  <a:extLst>
                    <a:ext uri="{9D8B030D-6E8A-4147-A177-3AD203B41FA5}">
                      <a16:colId xmlns:a16="http://schemas.microsoft.com/office/drawing/2014/main" val="3338832943"/>
                    </a:ext>
                  </a:extLst>
                </a:gridCol>
                <a:gridCol w="1254640">
                  <a:extLst>
                    <a:ext uri="{9D8B030D-6E8A-4147-A177-3AD203B41FA5}">
                      <a16:colId xmlns:a16="http://schemas.microsoft.com/office/drawing/2014/main" val="1789815002"/>
                    </a:ext>
                  </a:extLst>
                </a:gridCol>
              </a:tblGrid>
              <a:tr h="359523">
                <a:tc>
                  <a:txBody>
                    <a:bodyPr/>
                    <a:lstStyle/>
                    <a:p>
                      <a:pPr algn="l" fontAlgn="b"/>
                      <a:r>
                        <a:rPr lang="en-US" sz="1400" b="1" dirty="0">
                          <a:solidFill>
                            <a:srgbClr val="FFFFFF"/>
                          </a:solidFill>
                          <a:effectLst/>
                        </a:rPr>
                        <a:t>country</a:t>
                      </a:r>
                    </a:p>
                  </a:txBody>
                  <a:tcPr marT="91440" marB="91440" anchor="ctr" anchorCtr="1"/>
                </a:tc>
                <a:tc>
                  <a:txBody>
                    <a:bodyPr/>
                    <a:lstStyle/>
                    <a:p>
                      <a:pPr algn="r" fontAlgn="b"/>
                      <a:r>
                        <a:rPr lang="en-US" sz="1400" b="1" dirty="0">
                          <a:solidFill>
                            <a:srgbClr val="FFFFFF"/>
                          </a:solidFill>
                          <a:effectLst/>
                        </a:rPr>
                        <a:t>1999</a:t>
                      </a:r>
                    </a:p>
                  </a:txBody>
                  <a:tcPr marT="91440" marB="91440" anchor="ctr" anchorCtr="1"/>
                </a:tc>
                <a:tc>
                  <a:txBody>
                    <a:bodyPr/>
                    <a:lstStyle/>
                    <a:p>
                      <a:pPr algn="r" fontAlgn="b"/>
                      <a:r>
                        <a:rPr lang="en-US" sz="1400" b="1">
                          <a:solidFill>
                            <a:srgbClr val="FFFFFF"/>
                          </a:solidFill>
                          <a:effectLst/>
                        </a:rPr>
                        <a:t>2000</a:t>
                      </a:r>
                    </a:p>
                  </a:txBody>
                  <a:tcPr marT="91440" marB="91440" anchor="ctr" anchorCtr="1"/>
                </a:tc>
                <a:extLst>
                  <a:ext uri="{0D108BD9-81ED-4DB2-BD59-A6C34878D82A}">
                    <a16:rowId xmlns:a16="http://schemas.microsoft.com/office/drawing/2014/main" val="474822430"/>
                  </a:ext>
                </a:extLst>
              </a:tr>
              <a:tr h="492825">
                <a:tc>
                  <a:txBody>
                    <a:bodyPr/>
                    <a:lstStyle/>
                    <a:p>
                      <a:pPr algn="l" fontAlgn="ctr"/>
                      <a:r>
                        <a:rPr lang="en-US" sz="1400" dirty="0">
                          <a:solidFill>
                            <a:srgbClr val="000000"/>
                          </a:solidFill>
                          <a:effectLst/>
                        </a:rPr>
                        <a:t>Afghanistan</a:t>
                      </a:r>
                    </a:p>
                  </a:txBody>
                  <a:tcPr marT="91440" marB="91440" anchor="ctr" anchorCtr="1"/>
                </a:tc>
                <a:tc>
                  <a:txBody>
                    <a:bodyPr/>
                    <a:lstStyle/>
                    <a:p>
                      <a:pPr algn="r" fontAlgn="ctr"/>
                      <a:r>
                        <a:rPr lang="en-US" sz="1400">
                          <a:solidFill>
                            <a:srgbClr val="000000"/>
                          </a:solidFill>
                          <a:effectLst/>
                        </a:rPr>
                        <a:t>19987071</a:t>
                      </a:r>
                    </a:p>
                  </a:txBody>
                  <a:tcPr marT="91440" marB="91440" anchor="ctr" anchorCtr="1"/>
                </a:tc>
                <a:tc>
                  <a:txBody>
                    <a:bodyPr/>
                    <a:lstStyle/>
                    <a:p>
                      <a:pPr algn="r" fontAlgn="ctr"/>
                      <a:r>
                        <a:rPr lang="en-US" sz="1400">
                          <a:solidFill>
                            <a:srgbClr val="000000"/>
                          </a:solidFill>
                          <a:effectLst/>
                        </a:rPr>
                        <a:t>20595360</a:t>
                      </a:r>
                    </a:p>
                  </a:txBody>
                  <a:tcPr marT="91440" marB="91440" anchor="ctr" anchorCtr="1"/>
                </a:tc>
                <a:extLst>
                  <a:ext uri="{0D108BD9-81ED-4DB2-BD59-A6C34878D82A}">
                    <a16:rowId xmlns:a16="http://schemas.microsoft.com/office/drawing/2014/main" val="2554267800"/>
                  </a:ext>
                </a:extLst>
              </a:tr>
              <a:tr h="359523">
                <a:tc>
                  <a:txBody>
                    <a:bodyPr/>
                    <a:lstStyle/>
                    <a:p>
                      <a:pPr algn="l" fontAlgn="ctr"/>
                      <a:r>
                        <a:rPr lang="en-US" sz="1400">
                          <a:solidFill>
                            <a:srgbClr val="000000"/>
                          </a:solidFill>
                          <a:effectLst/>
                        </a:rPr>
                        <a:t>Brazil</a:t>
                      </a:r>
                    </a:p>
                  </a:txBody>
                  <a:tcPr marT="91440" marB="91440" anchor="ctr" anchorCtr="1"/>
                </a:tc>
                <a:tc>
                  <a:txBody>
                    <a:bodyPr/>
                    <a:lstStyle/>
                    <a:p>
                      <a:pPr algn="r" fontAlgn="ctr"/>
                      <a:r>
                        <a:rPr lang="en-US" sz="1400">
                          <a:solidFill>
                            <a:srgbClr val="000000"/>
                          </a:solidFill>
                          <a:effectLst/>
                        </a:rPr>
                        <a:t>172006362</a:t>
                      </a:r>
                    </a:p>
                  </a:txBody>
                  <a:tcPr marT="91440" marB="91440" anchor="ctr" anchorCtr="1"/>
                </a:tc>
                <a:tc>
                  <a:txBody>
                    <a:bodyPr/>
                    <a:lstStyle/>
                    <a:p>
                      <a:pPr algn="r" fontAlgn="ctr"/>
                      <a:r>
                        <a:rPr lang="en-US" sz="1400">
                          <a:solidFill>
                            <a:srgbClr val="000000"/>
                          </a:solidFill>
                          <a:effectLst/>
                        </a:rPr>
                        <a:t>174504898</a:t>
                      </a:r>
                    </a:p>
                  </a:txBody>
                  <a:tcPr marT="91440" marB="91440" anchor="ctr" anchorCtr="1"/>
                </a:tc>
                <a:extLst>
                  <a:ext uri="{0D108BD9-81ED-4DB2-BD59-A6C34878D82A}">
                    <a16:rowId xmlns:a16="http://schemas.microsoft.com/office/drawing/2014/main" val="184016528"/>
                  </a:ext>
                </a:extLst>
              </a:tr>
              <a:tr h="249270">
                <a:tc>
                  <a:txBody>
                    <a:bodyPr/>
                    <a:lstStyle/>
                    <a:p>
                      <a:pPr algn="l" fontAlgn="ctr"/>
                      <a:r>
                        <a:rPr lang="en-US" sz="1400">
                          <a:solidFill>
                            <a:srgbClr val="000000"/>
                          </a:solidFill>
                          <a:effectLst/>
                        </a:rPr>
                        <a:t>China</a:t>
                      </a:r>
                    </a:p>
                  </a:txBody>
                  <a:tcPr marT="91440" marB="91440" anchor="ctr" anchorCtr="1"/>
                </a:tc>
                <a:tc>
                  <a:txBody>
                    <a:bodyPr/>
                    <a:lstStyle/>
                    <a:p>
                      <a:pPr algn="r" fontAlgn="ctr"/>
                      <a:r>
                        <a:rPr lang="en-US" sz="1400">
                          <a:solidFill>
                            <a:srgbClr val="000000"/>
                          </a:solidFill>
                          <a:effectLst/>
                        </a:rPr>
                        <a:t>1272915272</a:t>
                      </a:r>
                    </a:p>
                  </a:txBody>
                  <a:tcPr marT="91440" marB="91440" anchor="ctr" anchorCtr="1"/>
                </a:tc>
                <a:tc>
                  <a:txBody>
                    <a:bodyPr/>
                    <a:lstStyle/>
                    <a:p>
                      <a:pPr algn="r" fontAlgn="ctr"/>
                      <a:r>
                        <a:rPr lang="en-US" sz="1400" dirty="0">
                          <a:solidFill>
                            <a:srgbClr val="000000"/>
                          </a:solidFill>
                          <a:effectLst/>
                        </a:rPr>
                        <a:t>1280428583</a:t>
                      </a:r>
                    </a:p>
                  </a:txBody>
                  <a:tcPr marT="91440" marB="91440" anchor="ctr" anchorCtr="1"/>
                </a:tc>
                <a:extLst>
                  <a:ext uri="{0D108BD9-81ED-4DB2-BD59-A6C34878D82A}">
                    <a16:rowId xmlns:a16="http://schemas.microsoft.com/office/drawing/2014/main" val="3905640545"/>
                  </a:ext>
                </a:extLst>
              </a:tr>
            </a:tbl>
          </a:graphicData>
        </a:graphic>
      </p:graphicFrame>
      <p:sp>
        <p:nvSpPr>
          <p:cNvPr id="4" name="TextBox 3">
            <a:extLst>
              <a:ext uri="{FF2B5EF4-FFF2-40B4-BE49-F238E27FC236}">
                <a16:creationId xmlns:a16="http://schemas.microsoft.com/office/drawing/2014/main" id="{B8B96580-0021-B1D7-8ADB-DCEEED9D0BFA}"/>
              </a:ext>
            </a:extLst>
          </p:cNvPr>
          <p:cNvSpPr txBox="1"/>
          <p:nvPr/>
        </p:nvSpPr>
        <p:spPr>
          <a:xfrm>
            <a:off x="8427134" y="3855022"/>
            <a:ext cx="2237322" cy="369332"/>
          </a:xfrm>
          <a:prstGeom prst="rect">
            <a:avLst/>
          </a:prstGeom>
          <a:noFill/>
        </p:spPr>
        <p:txBody>
          <a:bodyPr wrap="square" rtlCol="0">
            <a:spAutoFit/>
          </a:bodyPr>
          <a:lstStyle/>
          <a:p>
            <a:r>
              <a:rPr lang="en-US" dirty="0"/>
              <a:t>Table 4b: population</a:t>
            </a:r>
          </a:p>
        </p:txBody>
      </p:sp>
      <p:pic>
        <p:nvPicPr>
          <p:cNvPr id="5" name="Picture 4">
            <a:extLst>
              <a:ext uri="{FF2B5EF4-FFF2-40B4-BE49-F238E27FC236}">
                <a16:creationId xmlns:a16="http://schemas.microsoft.com/office/drawing/2014/main" id="{4D344E49-118C-404B-2008-B01D4DE5D6FA}"/>
              </a:ext>
            </a:extLst>
          </p:cNvPr>
          <p:cNvPicPr>
            <a:picLocks noChangeAspect="1"/>
          </p:cNvPicPr>
          <p:nvPr/>
        </p:nvPicPr>
        <p:blipFill>
          <a:blip r:embed="rId3"/>
          <a:stretch>
            <a:fillRect/>
          </a:stretch>
        </p:blipFill>
        <p:spPr>
          <a:xfrm>
            <a:off x="10679723" y="158745"/>
            <a:ext cx="873662" cy="1008071"/>
          </a:xfrm>
          <a:prstGeom prst="rect">
            <a:avLst/>
          </a:prstGeom>
        </p:spPr>
      </p:pic>
    </p:spTree>
    <p:extLst>
      <p:ext uri="{BB962C8B-B14F-4D97-AF65-F5344CB8AC3E}">
        <p14:creationId xmlns:p14="http://schemas.microsoft.com/office/powerpoint/2010/main" val="2668773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FC8C1-CCAB-AAAE-5AA7-82AC7DD30E4F}"/>
              </a:ext>
            </a:extLst>
          </p:cNvPr>
          <p:cNvSpPr>
            <a:spLocks noGrp="1"/>
          </p:cNvSpPr>
          <p:nvPr>
            <p:ph type="title"/>
          </p:nvPr>
        </p:nvSpPr>
        <p:spPr/>
        <p:txBody>
          <a:bodyPr/>
          <a:lstStyle/>
          <a:p>
            <a:r>
              <a:rPr lang="en-US" dirty="0"/>
              <a:t>Tidy data – same data 4 ways</a:t>
            </a:r>
          </a:p>
        </p:txBody>
      </p:sp>
      <p:graphicFrame>
        <p:nvGraphicFramePr>
          <p:cNvPr id="11" name="Content Placeholder 5">
            <a:extLst>
              <a:ext uri="{FF2B5EF4-FFF2-40B4-BE49-F238E27FC236}">
                <a16:creationId xmlns:a16="http://schemas.microsoft.com/office/drawing/2014/main" id="{A16E8678-E9AA-2649-E1A5-FE763E69A18A}"/>
              </a:ext>
            </a:extLst>
          </p:cNvPr>
          <p:cNvGraphicFramePr>
            <a:graphicFrameLocks noGrp="1"/>
          </p:cNvGraphicFramePr>
          <p:nvPr>
            <p:ph idx="1"/>
            <p:extLst>
              <p:ext uri="{D42A27DB-BD31-4B8C-83A1-F6EECF244321}">
                <p14:modId xmlns:p14="http://schemas.microsoft.com/office/powerpoint/2010/main" val="3802368974"/>
              </p:ext>
            </p:extLst>
          </p:nvPr>
        </p:nvGraphicFramePr>
        <p:xfrm>
          <a:off x="3441611" y="2493355"/>
          <a:ext cx="4936845" cy="3200400"/>
        </p:xfrm>
        <a:graphic>
          <a:graphicData uri="http://schemas.openxmlformats.org/drawingml/2006/table">
            <a:tbl>
              <a:tblPr firstRow="1" bandRow="1">
                <a:tableStyleId>{5C22544A-7EE6-4342-B048-85BDC9FD1C3A}</a:tableStyleId>
              </a:tblPr>
              <a:tblGrid>
                <a:gridCol w="1337715">
                  <a:extLst>
                    <a:ext uri="{9D8B030D-6E8A-4147-A177-3AD203B41FA5}">
                      <a16:colId xmlns:a16="http://schemas.microsoft.com/office/drawing/2014/main" val="2558039469"/>
                    </a:ext>
                  </a:extLst>
                </a:gridCol>
                <a:gridCol w="861140">
                  <a:extLst>
                    <a:ext uri="{9D8B030D-6E8A-4147-A177-3AD203B41FA5}">
                      <a16:colId xmlns:a16="http://schemas.microsoft.com/office/drawing/2014/main" val="3338832943"/>
                    </a:ext>
                  </a:extLst>
                </a:gridCol>
                <a:gridCol w="1214431">
                  <a:extLst>
                    <a:ext uri="{9D8B030D-6E8A-4147-A177-3AD203B41FA5}">
                      <a16:colId xmlns:a16="http://schemas.microsoft.com/office/drawing/2014/main" val="1789815002"/>
                    </a:ext>
                  </a:extLst>
                </a:gridCol>
                <a:gridCol w="1523559">
                  <a:extLst>
                    <a:ext uri="{9D8B030D-6E8A-4147-A177-3AD203B41FA5}">
                      <a16:colId xmlns:a16="http://schemas.microsoft.com/office/drawing/2014/main" val="2417967694"/>
                    </a:ext>
                  </a:extLst>
                </a:gridCol>
              </a:tblGrid>
              <a:tr h="224010">
                <a:tc>
                  <a:txBody>
                    <a:bodyPr/>
                    <a:lstStyle/>
                    <a:p>
                      <a:pPr algn="l" fontAlgn="b"/>
                      <a:r>
                        <a:rPr lang="en-US" sz="1800" b="1" dirty="0">
                          <a:solidFill>
                            <a:srgbClr val="FFFFFF"/>
                          </a:solidFill>
                          <a:effectLst/>
                        </a:rPr>
                        <a:t>country</a:t>
                      </a:r>
                    </a:p>
                  </a:txBody>
                  <a:tcPr marT="91440" marB="91440" anchor="ctr" anchorCtr="1"/>
                </a:tc>
                <a:tc>
                  <a:txBody>
                    <a:bodyPr/>
                    <a:lstStyle/>
                    <a:p>
                      <a:pPr algn="r" fontAlgn="b"/>
                      <a:r>
                        <a:rPr lang="en-US" sz="1800" b="1" dirty="0">
                          <a:solidFill>
                            <a:srgbClr val="FFFFFF"/>
                          </a:solidFill>
                          <a:effectLst/>
                        </a:rPr>
                        <a:t>year</a:t>
                      </a:r>
                    </a:p>
                  </a:txBody>
                  <a:tcPr marT="91440" marB="91440" anchor="ctr" anchorCtr="1"/>
                </a:tc>
                <a:tc>
                  <a:txBody>
                    <a:bodyPr/>
                    <a:lstStyle/>
                    <a:p>
                      <a:pPr algn="r" fontAlgn="b"/>
                      <a:r>
                        <a:rPr lang="en-US" sz="1800" b="1" dirty="0">
                          <a:solidFill>
                            <a:srgbClr val="FFFFFF"/>
                          </a:solidFill>
                          <a:effectLst/>
                        </a:rPr>
                        <a:t>cases</a:t>
                      </a:r>
                    </a:p>
                  </a:txBody>
                  <a:tcPr marT="91440" marB="91440" anchor="ctr" anchorCtr="1"/>
                </a:tc>
                <a:tc>
                  <a:txBody>
                    <a:bodyPr/>
                    <a:lstStyle/>
                    <a:p>
                      <a:pPr algn="r" fontAlgn="b"/>
                      <a:r>
                        <a:rPr lang="en-US" sz="1800" b="1">
                          <a:solidFill>
                            <a:srgbClr val="FFFFFF"/>
                          </a:solidFill>
                          <a:effectLst/>
                        </a:rPr>
                        <a:t>population</a:t>
                      </a:r>
                    </a:p>
                  </a:txBody>
                  <a:tcPr marT="91440" marB="91440" anchor="ctr" anchorCtr="1"/>
                </a:tc>
                <a:extLst>
                  <a:ext uri="{0D108BD9-81ED-4DB2-BD59-A6C34878D82A}">
                    <a16:rowId xmlns:a16="http://schemas.microsoft.com/office/drawing/2014/main" val="474822430"/>
                  </a:ext>
                </a:extLst>
              </a:tr>
              <a:tr h="335018">
                <a:tc>
                  <a:txBody>
                    <a:bodyPr/>
                    <a:lstStyle/>
                    <a:p>
                      <a:pPr algn="l" fontAlgn="ctr"/>
                      <a:r>
                        <a:rPr lang="en-US" sz="1800">
                          <a:solidFill>
                            <a:srgbClr val="000000"/>
                          </a:solidFill>
                          <a:effectLst/>
                        </a:rPr>
                        <a:t>Afghanistan</a:t>
                      </a:r>
                    </a:p>
                  </a:txBody>
                  <a:tcPr marT="91440" marB="91440" anchor="ctr" anchorCtr="1"/>
                </a:tc>
                <a:tc>
                  <a:txBody>
                    <a:bodyPr/>
                    <a:lstStyle/>
                    <a:p>
                      <a:pPr algn="r" fontAlgn="ctr"/>
                      <a:r>
                        <a:rPr lang="en-US" sz="1800" dirty="0">
                          <a:solidFill>
                            <a:srgbClr val="000000"/>
                          </a:solidFill>
                          <a:effectLst/>
                        </a:rPr>
                        <a:t>1999</a:t>
                      </a:r>
                    </a:p>
                  </a:txBody>
                  <a:tcPr marT="91440" marB="91440" anchor="ctr" anchorCtr="1"/>
                </a:tc>
                <a:tc>
                  <a:txBody>
                    <a:bodyPr/>
                    <a:lstStyle/>
                    <a:p>
                      <a:pPr algn="r" fontAlgn="ctr"/>
                      <a:r>
                        <a:rPr lang="en-US" sz="1800">
                          <a:solidFill>
                            <a:srgbClr val="000000"/>
                          </a:solidFill>
                          <a:effectLst/>
                        </a:rPr>
                        <a:t>745</a:t>
                      </a:r>
                    </a:p>
                  </a:txBody>
                  <a:tcPr marT="91440" marB="91440" anchor="ctr" anchorCtr="1"/>
                </a:tc>
                <a:tc>
                  <a:txBody>
                    <a:bodyPr/>
                    <a:lstStyle/>
                    <a:p>
                      <a:pPr algn="r" fontAlgn="ctr"/>
                      <a:r>
                        <a:rPr lang="en-US" sz="1800" dirty="0">
                          <a:solidFill>
                            <a:srgbClr val="000000"/>
                          </a:solidFill>
                          <a:effectLst/>
                        </a:rPr>
                        <a:t>19987071</a:t>
                      </a:r>
                    </a:p>
                  </a:txBody>
                  <a:tcPr marT="91440" marB="91440" anchor="ctr" anchorCtr="1"/>
                </a:tc>
                <a:extLst>
                  <a:ext uri="{0D108BD9-81ED-4DB2-BD59-A6C34878D82A}">
                    <a16:rowId xmlns:a16="http://schemas.microsoft.com/office/drawing/2014/main" val="2554267800"/>
                  </a:ext>
                </a:extLst>
              </a:tr>
              <a:tr h="335018">
                <a:tc>
                  <a:txBody>
                    <a:bodyPr/>
                    <a:lstStyle/>
                    <a:p>
                      <a:pPr algn="l" fontAlgn="ctr"/>
                      <a:r>
                        <a:rPr lang="en-US" sz="1800" dirty="0">
                          <a:solidFill>
                            <a:srgbClr val="000000"/>
                          </a:solidFill>
                          <a:effectLst/>
                        </a:rPr>
                        <a:t>Afghanistan</a:t>
                      </a:r>
                    </a:p>
                  </a:txBody>
                  <a:tcPr marT="91440" marB="91440" anchor="ctr" anchorCtr="1"/>
                </a:tc>
                <a:tc>
                  <a:txBody>
                    <a:bodyPr/>
                    <a:lstStyle/>
                    <a:p>
                      <a:pPr algn="r" fontAlgn="ctr"/>
                      <a:r>
                        <a:rPr lang="en-US" sz="1800">
                          <a:solidFill>
                            <a:srgbClr val="000000"/>
                          </a:solidFill>
                          <a:effectLst/>
                        </a:rPr>
                        <a:t>2000</a:t>
                      </a:r>
                    </a:p>
                  </a:txBody>
                  <a:tcPr marT="91440" marB="91440" anchor="ctr" anchorCtr="1"/>
                </a:tc>
                <a:tc>
                  <a:txBody>
                    <a:bodyPr/>
                    <a:lstStyle/>
                    <a:p>
                      <a:pPr algn="r" fontAlgn="ctr"/>
                      <a:r>
                        <a:rPr lang="en-US" sz="1800" dirty="0">
                          <a:solidFill>
                            <a:srgbClr val="000000"/>
                          </a:solidFill>
                          <a:effectLst/>
                        </a:rPr>
                        <a:t>2666</a:t>
                      </a:r>
                    </a:p>
                  </a:txBody>
                  <a:tcPr marT="91440" marB="91440" anchor="ctr" anchorCtr="1"/>
                </a:tc>
                <a:tc>
                  <a:txBody>
                    <a:bodyPr/>
                    <a:lstStyle/>
                    <a:p>
                      <a:pPr algn="r" fontAlgn="ctr"/>
                      <a:r>
                        <a:rPr lang="en-US" sz="1800">
                          <a:solidFill>
                            <a:srgbClr val="000000"/>
                          </a:solidFill>
                          <a:effectLst/>
                        </a:rPr>
                        <a:t>20595360</a:t>
                      </a:r>
                    </a:p>
                  </a:txBody>
                  <a:tcPr marT="91440" marB="91440" anchor="ctr" anchorCtr="1"/>
                </a:tc>
                <a:extLst>
                  <a:ext uri="{0D108BD9-81ED-4DB2-BD59-A6C34878D82A}">
                    <a16:rowId xmlns:a16="http://schemas.microsoft.com/office/drawing/2014/main" val="184016528"/>
                  </a:ext>
                </a:extLst>
              </a:tr>
              <a:tr h="229638">
                <a:tc>
                  <a:txBody>
                    <a:bodyPr/>
                    <a:lstStyle/>
                    <a:p>
                      <a:pPr algn="l" fontAlgn="ctr"/>
                      <a:r>
                        <a:rPr lang="en-US" sz="1800">
                          <a:solidFill>
                            <a:srgbClr val="000000"/>
                          </a:solidFill>
                          <a:effectLst/>
                        </a:rPr>
                        <a:t>Brazil</a:t>
                      </a:r>
                    </a:p>
                  </a:txBody>
                  <a:tcPr marT="91440" marB="91440" anchor="ctr" anchorCtr="1"/>
                </a:tc>
                <a:tc>
                  <a:txBody>
                    <a:bodyPr/>
                    <a:lstStyle/>
                    <a:p>
                      <a:pPr algn="r" fontAlgn="ctr"/>
                      <a:r>
                        <a:rPr lang="en-US" sz="1800" dirty="0">
                          <a:solidFill>
                            <a:srgbClr val="000000"/>
                          </a:solidFill>
                          <a:effectLst/>
                        </a:rPr>
                        <a:t>1999</a:t>
                      </a:r>
                    </a:p>
                  </a:txBody>
                  <a:tcPr marT="91440" marB="91440" anchor="ctr" anchorCtr="1"/>
                </a:tc>
                <a:tc>
                  <a:txBody>
                    <a:bodyPr/>
                    <a:lstStyle/>
                    <a:p>
                      <a:pPr algn="r" fontAlgn="ctr"/>
                      <a:r>
                        <a:rPr lang="en-US" sz="1800">
                          <a:solidFill>
                            <a:srgbClr val="000000"/>
                          </a:solidFill>
                          <a:effectLst/>
                        </a:rPr>
                        <a:t>37737</a:t>
                      </a:r>
                    </a:p>
                  </a:txBody>
                  <a:tcPr marT="91440" marB="91440" anchor="ctr" anchorCtr="1"/>
                </a:tc>
                <a:tc>
                  <a:txBody>
                    <a:bodyPr/>
                    <a:lstStyle/>
                    <a:p>
                      <a:pPr algn="r" fontAlgn="ctr"/>
                      <a:r>
                        <a:rPr lang="en-US" sz="1800">
                          <a:solidFill>
                            <a:srgbClr val="000000"/>
                          </a:solidFill>
                          <a:effectLst/>
                        </a:rPr>
                        <a:t>172006362</a:t>
                      </a:r>
                    </a:p>
                  </a:txBody>
                  <a:tcPr marT="91440" marB="91440" anchor="ctr" anchorCtr="1"/>
                </a:tc>
                <a:extLst>
                  <a:ext uri="{0D108BD9-81ED-4DB2-BD59-A6C34878D82A}">
                    <a16:rowId xmlns:a16="http://schemas.microsoft.com/office/drawing/2014/main" val="3905640545"/>
                  </a:ext>
                </a:extLst>
              </a:tr>
              <a:tr h="229638">
                <a:tc>
                  <a:txBody>
                    <a:bodyPr/>
                    <a:lstStyle/>
                    <a:p>
                      <a:pPr algn="l" fontAlgn="ctr"/>
                      <a:r>
                        <a:rPr lang="en-US" sz="1800">
                          <a:solidFill>
                            <a:srgbClr val="000000"/>
                          </a:solidFill>
                          <a:effectLst/>
                        </a:rPr>
                        <a:t>Brazil</a:t>
                      </a:r>
                    </a:p>
                  </a:txBody>
                  <a:tcPr marT="91440" marB="91440" anchor="ctr" anchorCtr="1"/>
                </a:tc>
                <a:tc>
                  <a:txBody>
                    <a:bodyPr/>
                    <a:lstStyle/>
                    <a:p>
                      <a:pPr algn="r" fontAlgn="ctr"/>
                      <a:r>
                        <a:rPr lang="en-US" sz="1800" dirty="0">
                          <a:solidFill>
                            <a:srgbClr val="000000"/>
                          </a:solidFill>
                          <a:effectLst/>
                        </a:rPr>
                        <a:t>2000</a:t>
                      </a:r>
                    </a:p>
                  </a:txBody>
                  <a:tcPr marT="91440" marB="91440" anchor="ctr" anchorCtr="1"/>
                </a:tc>
                <a:tc>
                  <a:txBody>
                    <a:bodyPr/>
                    <a:lstStyle/>
                    <a:p>
                      <a:pPr algn="r" fontAlgn="ctr"/>
                      <a:r>
                        <a:rPr lang="en-US" sz="1800" dirty="0">
                          <a:solidFill>
                            <a:srgbClr val="000000"/>
                          </a:solidFill>
                          <a:effectLst/>
                        </a:rPr>
                        <a:t>80488</a:t>
                      </a:r>
                    </a:p>
                  </a:txBody>
                  <a:tcPr marT="91440" marB="91440" anchor="ctr" anchorCtr="1"/>
                </a:tc>
                <a:tc>
                  <a:txBody>
                    <a:bodyPr/>
                    <a:lstStyle/>
                    <a:p>
                      <a:pPr algn="r" fontAlgn="ctr"/>
                      <a:r>
                        <a:rPr lang="en-US" sz="1800">
                          <a:solidFill>
                            <a:srgbClr val="000000"/>
                          </a:solidFill>
                          <a:effectLst/>
                        </a:rPr>
                        <a:t>174504898</a:t>
                      </a:r>
                    </a:p>
                  </a:txBody>
                  <a:tcPr marT="91440" marB="91440" anchor="ctr" anchorCtr="1"/>
                </a:tc>
                <a:extLst>
                  <a:ext uri="{0D108BD9-81ED-4DB2-BD59-A6C34878D82A}">
                    <a16:rowId xmlns:a16="http://schemas.microsoft.com/office/drawing/2014/main" val="1778853051"/>
                  </a:ext>
                </a:extLst>
              </a:tr>
              <a:tr h="335018">
                <a:tc>
                  <a:txBody>
                    <a:bodyPr/>
                    <a:lstStyle/>
                    <a:p>
                      <a:pPr algn="l" fontAlgn="ctr"/>
                      <a:r>
                        <a:rPr lang="en-US" sz="1800">
                          <a:solidFill>
                            <a:srgbClr val="000000"/>
                          </a:solidFill>
                          <a:effectLst/>
                        </a:rPr>
                        <a:t>China</a:t>
                      </a:r>
                    </a:p>
                  </a:txBody>
                  <a:tcPr marT="91440" marB="91440" anchor="ctr" anchorCtr="1"/>
                </a:tc>
                <a:tc>
                  <a:txBody>
                    <a:bodyPr/>
                    <a:lstStyle/>
                    <a:p>
                      <a:pPr algn="r" fontAlgn="ctr"/>
                      <a:r>
                        <a:rPr lang="en-US" sz="1800">
                          <a:solidFill>
                            <a:srgbClr val="000000"/>
                          </a:solidFill>
                          <a:effectLst/>
                        </a:rPr>
                        <a:t>1999</a:t>
                      </a:r>
                    </a:p>
                  </a:txBody>
                  <a:tcPr marT="91440" marB="91440" anchor="ctr" anchorCtr="1"/>
                </a:tc>
                <a:tc>
                  <a:txBody>
                    <a:bodyPr/>
                    <a:lstStyle/>
                    <a:p>
                      <a:pPr algn="r" fontAlgn="ctr"/>
                      <a:r>
                        <a:rPr lang="en-US" sz="1800">
                          <a:solidFill>
                            <a:srgbClr val="000000"/>
                          </a:solidFill>
                          <a:effectLst/>
                        </a:rPr>
                        <a:t>212258</a:t>
                      </a:r>
                    </a:p>
                  </a:txBody>
                  <a:tcPr marT="91440" marB="91440" anchor="ctr" anchorCtr="1"/>
                </a:tc>
                <a:tc>
                  <a:txBody>
                    <a:bodyPr/>
                    <a:lstStyle/>
                    <a:p>
                      <a:pPr algn="r" fontAlgn="ctr"/>
                      <a:r>
                        <a:rPr lang="en-US" sz="1800" dirty="0">
                          <a:solidFill>
                            <a:srgbClr val="000000"/>
                          </a:solidFill>
                          <a:effectLst/>
                        </a:rPr>
                        <a:t>1272915272</a:t>
                      </a:r>
                    </a:p>
                  </a:txBody>
                  <a:tcPr marT="91440" marB="91440" anchor="ctr" anchorCtr="1"/>
                </a:tc>
                <a:extLst>
                  <a:ext uri="{0D108BD9-81ED-4DB2-BD59-A6C34878D82A}">
                    <a16:rowId xmlns:a16="http://schemas.microsoft.com/office/drawing/2014/main" val="1945141377"/>
                  </a:ext>
                </a:extLst>
              </a:tr>
              <a:tr h="335018">
                <a:tc>
                  <a:txBody>
                    <a:bodyPr/>
                    <a:lstStyle/>
                    <a:p>
                      <a:pPr algn="l" fontAlgn="ctr"/>
                      <a:r>
                        <a:rPr lang="en-US" sz="1800">
                          <a:solidFill>
                            <a:srgbClr val="000000"/>
                          </a:solidFill>
                          <a:effectLst/>
                        </a:rPr>
                        <a:t>China</a:t>
                      </a:r>
                    </a:p>
                  </a:txBody>
                  <a:tcPr marT="91440" marB="91440" anchor="ctr" anchorCtr="1"/>
                </a:tc>
                <a:tc>
                  <a:txBody>
                    <a:bodyPr/>
                    <a:lstStyle/>
                    <a:p>
                      <a:pPr algn="r" fontAlgn="ctr"/>
                      <a:r>
                        <a:rPr lang="en-US" sz="1800">
                          <a:solidFill>
                            <a:srgbClr val="000000"/>
                          </a:solidFill>
                          <a:effectLst/>
                        </a:rPr>
                        <a:t>2000</a:t>
                      </a:r>
                    </a:p>
                  </a:txBody>
                  <a:tcPr marT="91440" marB="91440" anchor="ctr" anchorCtr="1"/>
                </a:tc>
                <a:tc>
                  <a:txBody>
                    <a:bodyPr/>
                    <a:lstStyle/>
                    <a:p>
                      <a:pPr algn="r" fontAlgn="ctr"/>
                      <a:r>
                        <a:rPr lang="en-US" sz="1800">
                          <a:solidFill>
                            <a:srgbClr val="000000"/>
                          </a:solidFill>
                          <a:effectLst/>
                        </a:rPr>
                        <a:t>213766</a:t>
                      </a:r>
                    </a:p>
                  </a:txBody>
                  <a:tcPr marT="91440" marB="91440" anchor="ctr" anchorCtr="1"/>
                </a:tc>
                <a:tc>
                  <a:txBody>
                    <a:bodyPr/>
                    <a:lstStyle/>
                    <a:p>
                      <a:pPr algn="r" fontAlgn="ctr"/>
                      <a:r>
                        <a:rPr lang="en-US" sz="1800" dirty="0">
                          <a:solidFill>
                            <a:srgbClr val="000000"/>
                          </a:solidFill>
                          <a:effectLst/>
                        </a:rPr>
                        <a:t>1280428583</a:t>
                      </a:r>
                    </a:p>
                  </a:txBody>
                  <a:tcPr marT="91440" marB="91440" anchor="ctr" anchorCtr="1"/>
                </a:tc>
                <a:extLst>
                  <a:ext uri="{0D108BD9-81ED-4DB2-BD59-A6C34878D82A}">
                    <a16:rowId xmlns:a16="http://schemas.microsoft.com/office/drawing/2014/main" val="3977290506"/>
                  </a:ext>
                </a:extLst>
              </a:tr>
            </a:tbl>
          </a:graphicData>
        </a:graphic>
      </p:graphicFrame>
      <p:grpSp>
        <p:nvGrpSpPr>
          <p:cNvPr id="21" name="Variables">
            <a:extLst>
              <a:ext uri="{FF2B5EF4-FFF2-40B4-BE49-F238E27FC236}">
                <a16:creationId xmlns:a16="http://schemas.microsoft.com/office/drawing/2014/main" id="{6656CF17-B392-CF34-BFCB-C7A67156CAFF}"/>
              </a:ext>
            </a:extLst>
          </p:cNvPr>
          <p:cNvGrpSpPr/>
          <p:nvPr/>
        </p:nvGrpSpPr>
        <p:grpSpPr>
          <a:xfrm>
            <a:off x="3795824" y="1743939"/>
            <a:ext cx="4171507" cy="4139858"/>
            <a:chOff x="3795824" y="1743939"/>
            <a:chExt cx="4171507" cy="4139858"/>
          </a:xfrm>
        </p:grpSpPr>
        <p:sp>
          <p:nvSpPr>
            <p:cNvPr id="16" name="Arrow: Up-Down 15">
              <a:extLst>
                <a:ext uri="{FF2B5EF4-FFF2-40B4-BE49-F238E27FC236}">
                  <a16:creationId xmlns:a16="http://schemas.microsoft.com/office/drawing/2014/main" id="{46D52934-8767-08CF-CCA2-98296A518104}"/>
                </a:ext>
              </a:extLst>
            </p:cNvPr>
            <p:cNvSpPr/>
            <p:nvPr/>
          </p:nvSpPr>
          <p:spPr>
            <a:xfrm>
              <a:off x="3795824" y="2303313"/>
              <a:ext cx="691116" cy="3580484"/>
            </a:xfrm>
            <a:prstGeom prst="upDownArrow">
              <a:avLst/>
            </a:pr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Down 16">
              <a:extLst>
                <a:ext uri="{FF2B5EF4-FFF2-40B4-BE49-F238E27FC236}">
                  <a16:creationId xmlns:a16="http://schemas.microsoft.com/office/drawing/2014/main" id="{0208E14B-D9E0-89E0-C331-902745ED0F32}"/>
                </a:ext>
              </a:extLst>
            </p:cNvPr>
            <p:cNvSpPr/>
            <p:nvPr/>
          </p:nvSpPr>
          <p:spPr>
            <a:xfrm>
              <a:off x="4841153" y="2303313"/>
              <a:ext cx="691116" cy="3580484"/>
            </a:xfrm>
            <a:prstGeom prst="upDownArrow">
              <a:avLst/>
            </a:pr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Up-Down 17">
              <a:extLst>
                <a:ext uri="{FF2B5EF4-FFF2-40B4-BE49-F238E27FC236}">
                  <a16:creationId xmlns:a16="http://schemas.microsoft.com/office/drawing/2014/main" id="{26C42E14-FF36-A281-E201-5766E3BE1C55}"/>
                </a:ext>
              </a:extLst>
            </p:cNvPr>
            <p:cNvSpPr/>
            <p:nvPr/>
          </p:nvSpPr>
          <p:spPr>
            <a:xfrm>
              <a:off x="5918688" y="2303313"/>
              <a:ext cx="691116" cy="3580484"/>
            </a:xfrm>
            <a:prstGeom prst="upDownArrow">
              <a:avLst/>
            </a:pr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Up-Down 18">
              <a:extLst>
                <a:ext uri="{FF2B5EF4-FFF2-40B4-BE49-F238E27FC236}">
                  <a16:creationId xmlns:a16="http://schemas.microsoft.com/office/drawing/2014/main" id="{33D0C7A6-9DA7-29F1-4574-AD19EB22A615}"/>
                </a:ext>
              </a:extLst>
            </p:cNvPr>
            <p:cNvSpPr/>
            <p:nvPr/>
          </p:nvSpPr>
          <p:spPr>
            <a:xfrm>
              <a:off x="7276215" y="2303313"/>
              <a:ext cx="691116" cy="3580484"/>
            </a:xfrm>
            <a:prstGeom prst="upDownArrow">
              <a:avLst/>
            </a:pr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3EADD8E-0B1B-6E3D-0E9E-4333E77B03D1}"/>
                </a:ext>
              </a:extLst>
            </p:cNvPr>
            <p:cNvSpPr txBox="1"/>
            <p:nvPr/>
          </p:nvSpPr>
          <p:spPr>
            <a:xfrm>
              <a:off x="4519723" y="1743939"/>
              <a:ext cx="2780620" cy="369332"/>
            </a:xfrm>
            <a:prstGeom prst="rect">
              <a:avLst/>
            </a:prstGeom>
            <a:solidFill>
              <a:schemeClr val="accent1">
                <a:lumMod val="60000"/>
                <a:lumOff val="40000"/>
              </a:schemeClr>
            </a:solidFill>
          </p:spPr>
          <p:txBody>
            <a:bodyPr wrap="square" rtlCol="0">
              <a:spAutoFit/>
            </a:bodyPr>
            <a:lstStyle/>
            <a:p>
              <a:r>
                <a:rPr lang="en-US" dirty="0"/>
                <a:t>Each column is a variable</a:t>
              </a:r>
            </a:p>
          </p:txBody>
        </p:sp>
      </p:grpSp>
      <p:grpSp>
        <p:nvGrpSpPr>
          <p:cNvPr id="29" name="Observations">
            <a:extLst>
              <a:ext uri="{FF2B5EF4-FFF2-40B4-BE49-F238E27FC236}">
                <a16:creationId xmlns:a16="http://schemas.microsoft.com/office/drawing/2014/main" id="{8023BAA4-FDC5-459B-AAF7-15A1508F157A}"/>
              </a:ext>
            </a:extLst>
          </p:cNvPr>
          <p:cNvGrpSpPr/>
          <p:nvPr/>
        </p:nvGrpSpPr>
        <p:grpSpPr>
          <a:xfrm>
            <a:off x="258371" y="2913321"/>
            <a:ext cx="8471058" cy="2800184"/>
            <a:chOff x="258371" y="2913321"/>
            <a:chExt cx="8471058" cy="2800184"/>
          </a:xfrm>
        </p:grpSpPr>
        <p:sp>
          <p:nvSpPr>
            <p:cNvPr id="22" name="Arrow: Left-Right 21">
              <a:extLst>
                <a:ext uri="{FF2B5EF4-FFF2-40B4-BE49-F238E27FC236}">
                  <a16:creationId xmlns:a16="http://schemas.microsoft.com/office/drawing/2014/main" id="{02F2B189-A963-7598-A947-EF662BEACEC9}"/>
                </a:ext>
              </a:extLst>
            </p:cNvPr>
            <p:cNvSpPr/>
            <p:nvPr/>
          </p:nvSpPr>
          <p:spPr>
            <a:xfrm>
              <a:off x="3107947" y="2913321"/>
              <a:ext cx="5621482" cy="515679"/>
            </a:xfrm>
            <a:prstGeom prst="leftRightArrow">
              <a:avLst/>
            </a:prstGeom>
            <a:solidFill>
              <a:schemeClr val="accent6">
                <a:lumMod val="40000"/>
                <a:lumOff val="6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Right 22">
              <a:extLst>
                <a:ext uri="{FF2B5EF4-FFF2-40B4-BE49-F238E27FC236}">
                  <a16:creationId xmlns:a16="http://schemas.microsoft.com/office/drawing/2014/main" id="{2D13F79D-F868-2232-73C9-49AE34B31CDE}"/>
                </a:ext>
              </a:extLst>
            </p:cNvPr>
            <p:cNvSpPr/>
            <p:nvPr/>
          </p:nvSpPr>
          <p:spPr>
            <a:xfrm>
              <a:off x="3107947" y="3361202"/>
              <a:ext cx="5621482" cy="515679"/>
            </a:xfrm>
            <a:prstGeom prst="leftRightArrow">
              <a:avLst/>
            </a:prstGeom>
            <a:solidFill>
              <a:schemeClr val="accent6">
                <a:lumMod val="40000"/>
                <a:lumOff val="6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Right 23">
              <a:extLst>
                <a:ext uri="{FF2B5EF4-FFF2-40B4-BE49-F238E27FC236}">
                  <a16:creationId xmlns:a16="http://schemas.microsoft.com/office/drawing/2014/main" id="{EEF2E76D-7E33-D780-428A-BD9F78DF205A}"/>
                </a:ext>
              </a:extLst>
            </p:cNvPr>
            <p:cNvSpPr/>
            <p:nvPr/>
          </p:nvSpPr>
          <p:spPr>
            <a:xfrm>
              <a:off x="3107947" y="3809064"/>
              <a:ext cx="5621482" cy="515679"/>
            </a:xfrm>
            <a:prstGeom prst="leftRightArrow">
              <a:avLst/>
            </a:prstGeom>
            <a:solidFill>
              <a:schemeClr val="accent6">
                <a:lumMod val="40000"/>
                <a:lumOff val="6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5CCE539E-C717-E029-D481-F68F41D107B1}"/>
                </a:ext>
              </a:extLst>
            </p:cNvPr>
            <p:cNvSpPr/>
            <p:nvPr/>
          </p:nvSpPr>
          <p:spPr>
            <a:xfrm>
              <a:off x="3107947" y="4256945"/>
              <a:ext cx="5621482" cy="515679"/>
            </a:xfrm>
            <a:prstGeom prst="leftRightArrow">
              <a:avLst/>
            </a:prstGeom>
            <a:solidFill>
              <a:schemeClr val="accent6">
                <a:lumMod val="40000"/>
                <a:lumOff val="6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Right 25">
              <a:extLst>
                <a:ext uri="{FF2B5EF4-FFF2-40B4-BE49-F238E27FC236}">
                  <a16:creationId xmlns:a16="http://schemas.microsoft.com/office/drawing/2014/main" id="{72F7AAED-5166-29FE-E7F1-3D884D950FF6}"/>
                </a:ext>
              </a:extLst>
            </p:cNvPr>
            <p:cNvSpPr/>
            <p:nvPr/>
          </p:nvSpPr>
          <p:spPr>
            <a:xfrm>
              <a:off x="3107947" y="4749945"/>
              <a:ext cx="5621482" cy="515679"/>
            </a:xfrm>
            <a:prstGeom prst="leftRightArrow">
              <a:avLst/>
            </a:prstGeom>
            <a:solidFill>
              <a:schemeClr val="accent6">
                <a:lumMod val="40000"/>
                <a:lumOff val="6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Left-Right 26">
              <a:extLst>
                <a:ext uri="{FF2B5EF4-FFF2-40B4-BE49-F238E27FC236}">
                  <a16:creationId xmlns:a16="http://schemas.microsoft.com/office/drawing/2014/main" id="{CECAC0C7-1947-3FFD-8917-34A773952224}"/>
                </a:ext>
              </a:extLst>
            </p:cNvPr>
            <p:cNvSpPr/>
            <p:nvPr/>
          </p:nvSpPr>
          <p:spPr>
            <a:xfrm>
              <a:off x="3107947" y="5197826"/>
              <a:ext cx="5621482" cy="515679"/>
            </a:xfrm>
            <a:prstGeom prst="leftRightArrow">
              <a:avLst/>
            </a:prstGeom>
            <a:solidFill>
              <a:schemeClr val="accent6">
                <a:lumMod val="40000"/>
                <a:lumOff val="6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1A0A765-D3A5-CC2A-6B1C-051EA7C222E5}"/>
                </a:ext>
              </a:extLst>
            </p:cNvPr>
            <p:cNvSpPr txBox="1"/>
            <p:nvPr/>
          </p:nvSpPr>
          <p:spPr>
            <a:xfrm>
              <a:off x="258371" y="3908889"/>
              <a:ext cx="2682744" cy="369332"/>
            </a:xfrm>
            <a:prstGeom prst="rect">
              <a:avLst/>
            </a:prstGeom>
            <a:solidFill>
              <a:schemeClr val="accent6">
                <a:lumMod val="40000"/>
                <a:lumOff val="60000"/>
              </a:schemeClr>
            </a:solidFill>
          </p:spPr>
          <p:txBody>
            <a:bodyPr wrap="square" rtlCol="0">
              <a:spAutoFit/>
            </a:bodyPr>
            <a:lstStyle/>
            <a:p>
              <a:r>
                <a:rPr lang="en-US" dirty="0"/>
                <a:t>Each row is an observation</a:t>
              </a:r>
            </a:p>
          </p:txBody>
        </p:sp>
      </p:grpSp>
      <p:grpSp>
        <p:nvGrpSpPr>
          <p:cNvPr id="62" name="Value">
            <a:extLst>
              <a:ext uri="{FF2B5EF4-FFF2-40B4-BE49-F238E27FC236}">
                <a16:creationId xmlns:a16="http://schemas.microsoft.com/office/drawing/2014/main" id="{F90CD017-1DBC-78C7-5429-BA4EAA1CCE7C}"/>
              </a:ext>
            </a:extLst>
          </p:cNvPr>
          <p:cNvGrpSpPr/>
          <p:nvPr/>
        </p:nvGrpSpPr>
        <p:grpSpPr>
          <a:xfrm>
            <a:off x="3979206" y="3014859"/>
            <a:ext cx="6894711" cy="2650703"/>
            <a:chOff x="3979206" y="3014859"/>
            <a:chExt cx="6894711" cy="2650703"/>
          </a:xfrm>
        </p:grpSpPr>
        <p:grpSp>
          <p:nvGrpSpPr>
            <p:cNvPr id="60" name="Group 59">
              <a:extLst>
                <a:ext uri="{FF2B5EF4-FFF2-40B4-BE49-F238E27FC236}">
                  <a16:creationId xmlns:a16="http://schemas.microsoft.com/office/drawing/2014/main" id="{5F8D5CD1-688A-58D9-15D5-AADF75CF5F4C}"/>
                </a:ext>
              </a:extLst>
            </p:cNvPr>
            <p:cNvGrpSpPr/>
            <p:nvPr/>
          </p:nvGrpSpPr>
          <p:grpSpPr>
            <a:xfrm>
              <a:off x="3979206" y="3014859"/>
              <a:ext cx="3802587" cy="2650703"/>
              <a:chOff x="3979206" y="3014859"/>
              <a:chExt cx="3802587" cy="2650703"/>
            </a:xfrm>
          </p:grpSpPr>
          <p:grpSp>
            <p:nvGrpSpPr>
              <p:cNvPr id="34" name="Group 33">
                <a:extLst>
                  <a:ext uri="{FF2B5EF4-FFF2-40B4-BE49-F238E27FC236}">
                    <a16:creationId xmlns:a16="http://schemas.microsoft.com/office/drawing/2014/main" id="{A4919E62-08F1-7105-BD74-D29F12451C60}"/>
                  </a:ext>
                </a:extLst>
              </p:cNvPr>
              <p:cNvGrpSpPr/>
              <p:nvPr/>
            </p:nvGrpSpPr>
            <p:grpSpPr>
              <a:xfrm>
                <a:off x="3981362" y="3014859"/>
                <a:ext cx="3800431" cy="315750"/>
                <a:chOff x="3981362" y="3014859"/>
                <a:chExt cx="3800431" cy="315750"/>
              </a:xfrm>
            </p:grpSpPr>
            <p:sp>
              <p:nvSpPr>
                <p:cNvPr id="30" name="Oval 29">
                  <a:extLst>
                    <a:ext uri="{FF2B5EF4-FFF2-40B4-BE49-F238E27FC236}">
                      <a16:creationId xmlns:a16="http://schemas.microsoft.com/office/drawing/2014/main" id="{3031772A-D24D-69DC-A3B8-6712A2D299C9}"/>
                    </a:ext>
                  </a:extLst>
                </p:cNvPr>
                <p:cNvSpPr/>
                <p:nvPr/>
              </p:nvSpPr>
              <p:spPr>
                <a:xfrm>
                  <a:off x="3981362"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8DC24B-89B4-8DCF-F6D0-66E87E5D3F1F}"/>
                    </a:ext>
                  </a:extLst>
                </p:cNvPr>
                <p:cNvSpPr/>
                <p:nvPr/>
              </p:nvSpPr>
              <p:spPr>
                <a:xfrm>
                  <a:off x="5026691" y="3018007"/>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3D2413-4E01-9370-5D77-3F795DC873E9}"/>
                    </a:ext>
                  </a:extLst>
                </p:cNvPr>
                <p:cNvSpPr/>
                <p:nvPr/>
              </p:nvSpPr>
              <p:spPr>
                <a:xfrm>
                  <a:off x="6104226"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58581C1-EC77-D866-0BEA-A4FF06CC7001}"/>
                    </a:ext>
                  </a:extLst>
                </p:cNvPr>
                <p:cNvSpPr/>
                <p:nvPr/>
              </p:nvSpPr>
              <p:spPr>
                <a:xfrm>
                  <a:off x="7461753"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A1C7C5D6-D553-5FB2-5240-52CC129BD05C}"/>
                  </a:ext>
                </a:extLst>
              </p:cNvPr>
              <p:cNvGrpSpPr/>
              <p:nvPr/>
            </p:nvGrpSpPr>
            <p:grpSpPr>
              <a:xfrm>
                <a:off x="3981362" y="3461166"/>
                <a:ext cx="3800431" cy="315750"/>
                <a:chOff x="3981362" y="3014859"/>
                <a:chExt cx="3800431" cy="315750"/>
              </a:xfrm>
            </p:grpSpPr>
            <p:sp>
              <p:nvSpPr>
                <p:cNvPr id="36" name="Oval 35">
                  <a:extLst>
                    <a:ext uri="{FF2B5EF4-FFF2-40B4-BE49-F238E27FC236}">
                      <a16:creationId xmlns:a16="http://schemas.microsoft.com/office/drawing/2014/main" id="{E24A35F8-AE01-357F-2068-08507079304C}"/>
                    </a:ext>
                  </a:extLst>
                </p:cNvPr>
                <p:cNvSpPr/>
                <p:nvPr/>
              </p:nvSpPr>
              <p:spPr>
                <a:xfrm>
                  <a:off x="3981362"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2D1DDA-06A2-D2D9-D0F0-3DA44075DC52}"/>
                    </a:ext>
                  </a:extLst>
                </p:cNvPr>
                <p:cNvSpPr/>
                <p:nvPr/>
              </p:nvSpPr>
              <p:spPr>
                <a:xfrm>
                  <a:off x="5026691" y="3018007"/>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8BE0D85-EF0C-CB42-EDDF-E3BD254D80C9}"/>
                    </a:ext>
                  </a:extLst>
                </p:cNvPr>
                <p:cNvSpPr/>
                <p:nvPr/>
              </p:nvSpPr>
              <p:spPr>
                <a:xfrm>
                  <a:off x="6104226"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226F387-1523-10FF-7FF5-C6E35A5043FC}"/>
                    </a:ext>
                  </a:extLst>
                </p:cNvPr>
                <p:cNvSpPr/>
                <p:nvPr/>
              </p:nvSpPr>
              <p:spPr>
                <a:xfrm>
                  <a:off x="7461753"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7818B73-5A40-A6C4-A644-C199370FE938}"/>
                  </a:ext>
                </a:extLst>
              </p:cNvPr>
              <p:cNvGrpSpPr/>
              <p:nvPr/>
            </p:nvGrpSpPr>
            <p:grpSpPr>
              <a:xfrm>
                <a:off x="3979206" y="3932173"/>
                <a:ext cx="3800431" cy="315750"/>
                <a:chOff x="3981362" y="3014859"/>
                <a:chExt cx="3800431" cy="315750"/>
              </a:xfrm>
            </p:grpSpPr>
            <p:sp>
              <p:nvSpPr>
                <p:cNvPr id="41" name="Oval 40">
                  <a:extLst>
                    <a:ext uri="{FF2B5EF4-FFF2-40B4-BE49-F238E27FC236}">
                      <a16:creationId xmlns:a16="http://schemas.microsoft.com/office/drawing/2014/main" id="{0D3FC8C9-AACA-86F4-7367-281B1D09E391}"/>
                    </a:ext>
                  </a:extLst>
                </p:cNvPr>
                <p:cNvSpPr/>
                <p:nvPr/>
              </p:nvSpPr>
              <p:spPr>
                <a:xfrm>
                  <a:off x="3981362"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CFFD483-F53A-C230-C43F-A94936EBF7C3}"/>
                    </a:ext>
                  </a:extLst>
                </p:cNvPr>
                <p:cNvSpPr/>
                <p:nvPr/>
              </p:nvSpPr>
              <p:spPr>
                <a:xfrm>
                  <a:off x="5026691" y="3018007"/>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B36B96B-6058-F7B2-6B43-CF22971B83BD}"/>
                    </a:ext>
                  </a:extLst>
                </p:cNvPr>
                <p:cNvSpPr/>
                <p:nvPr/>
              </p:nvSpPr>
              <p:spPr>
                <a:xfrm>
                  <a:off x="6104226"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1E4F8A8-A513-36C0-9A8F-90B69081D44E}"/>
                    </a:ext>
                  </a:extLst>
                </p:cNvPr>
                <p:cNvSpPr/>
                <p:nvPr/>
              </p:nvSpPr>
              <p:spPr>
                <a:xfrm>
                  <a:off x="7461753"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1A0DB834-37FE-EFC0-F5CB-D09BF541D8B7}"/>
                  </a:ext>
                </a:extLst>
              </p:cNvPr>
              <p:cNvGrpSpPr/>
              <p:nvPr/>
            </p:nvGrpSpPr>
            <p:grpSpPr>
              <a:xfrm>
                <a:off x="3981362" y="4432498"/>
                <a:ext cx="3800431" cy="315750"/>
                <a:chOff x="3981362" y="3014859"/>
                <a:chExt cx="3800431" cy="315750"/>
              </a:xfrm>
            </p:grpSpPr>
            <p:sp>
              <p:nvSpPr>
                <p:cNvPr id="46" name="Oval 45">
                  <a:extLst>
                    <a:ext uri="{FF2B5EF4-FFF2-40B4-BE49-F238E27FC236}">
                      <a16:creationId xmlns:a16="http://schemas.microsoft.com/office/drawing/2014/main" id="{C4303430-DFAB-284B-0D4D-88A43F3936FE}"/>
                    </a:ext>
                  </a:extLst>
                </p:cNvPr>
                <p:cNvSpPr/>
                <p:nvPr/>
              </p:nvSpPr>
              <p:spPr>
                <a:xfrm>
                  <a:off x="3981362"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EAB2F40-A0DA-5586-9D68-639602CB49AD}"/>
                    </a:ext>
                  </a:extLst>
                </p:cNvPr>
                <p:cNvSpPr/>
                <p:nvPr/>
              </p:nvSpPr>
              <p:spPr>
                <a:xfrm>
                  <a:off x="5026691" y="3018007"/>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208C134-81A7-6B62-9441-2011908F70FA}"/>
                    </a:ext>
                  </a:extLst>
                </p:cNvPr>
                <p:cNvSpPr/>
                <p:nvPr/>
              </p:nvSpPr>
              <p:spPr>
                <a:xfrm>
                  <a:off x="6104226"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3D2DE34-CF81-983E-87D3-1E6397D693C0}"/>
                    </a:ext>
                  </a:extLst>
                </p:cNvPr>
                <p:cNvSpPr/>
                <p:nvPr/>
              </p:nvSpPr>
              <p:spPr>
                <a:xfrm>
                  <a:off x="7461753"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66FF4525-77EA-920A-5858-2513AA691773}"/>
                  </a:ext>
                </a:extLst>
              </p:cNvPr>
              <p:cNvGrpSpPr/>
              <p:nvPr/>
            </p:nvGrpSpPr>
            <p:grpSpPr>
              <a:xfrm>
                <a:off x="3981362" y="4878805"/>
                <a:ext cx="3800431" cy="315750"/>
                <a:chOff x="3981362" y="3014859"/>
                <a:chExt cx="3800431" cy="315750"/>
              </a:xfrm>
            </p:grpSpPr>
            <p:sp>
              <p:nvSpPr>
                <p:cNvPr id="51" name="Oval 50">
                  <a:extLst>
                    <a:ext uri="{FF2B5EF4-FFF2-40B4-BE49-F238E27FC236}">
                      <a16:creationId xmlns:a16="http://schemas.microsoft.com/office/drawing/2014/main" id="{49847DBF-F394-957C-3B7F-980A43652B6A}"/>
                    </a:ext>
                  </a:extLst>
                </p:cNvPr>
                <p:cNvSpPr/>
                <p:nvPr/>
              </p:nvSpPr>
              <p:spPr>
                <a:xfrm>
                  <a:off x="3981362"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35DA8F-A217-2FEE-35C5-85E7C50DE4A1}"/>
                    </a:ext>
                  </a:extLst>
                </p:cNvPr>
                <p:cNvSpPr/>
                <p:nvPr/>
              </p:nvSpPr>
              <p:spPr>
                <a:xfrm>
                  <a:off x="5026691" y="3018007"/>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986C700-74F6-B709-28EA-6F87FE2AB6F6}"/>
                    </a:ext>
                  </a:extLst>
                </p:cNvPr>
                <p:cNvSpPr/>
                <p:nvPr/>
              </p:nvSpPr>
              <p:spPr>
                <a:xfrm>
                  <a:off x="6104226"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5EAD9B-1A0F-CE9D-EFC5-BCBD0312B691}"/>
                    </a:ext>
                  </a:extLst>
                </p:cNvPr>
                <p:cNvSpPr/>
                <p:nvPr/>
              </p:nvSpPr>
              <p:spPr>
                <a:xfrm>
                  <a:off x="7461753"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A03A7D20-7696-E71E-9ED6-86DA6259D892}"/>
                  </a:ext>
                </a:extLst>
              </p:cNvPr>
              <p:cNvGrpSpPr/>
              <p:nvPr/>
            </p:nvGrpSpPr>
            <p:grpSpPr>
              <a:xfrm>
                <a:off x="3979206" y="5349812"/>
                <a:ext cx="3800431" cy="315750"/>
                <a:chOff x="3981362" y="3014859"/>
                <a:chExt cx="3800431" cy="315750"/>
              </a:xfrm>
            </p:grpSpPr>
            <p:sp>
              <p:nvSpPr>
                <p:cNvPr id="56" name="Oval 55">
                  <a:extLst>
                    <a:ext uri="{FF2B5EF4-FFF2-40B4-BE49-F238E27FC236}">
                      <a16:creationId xmlns:a16="http://schemas.microsoft.com/office/drawing/2014/main" id="{19A7947C-C195-C6AD-70A7-8177CCAAF2C3}"/>
                    </a:ext>
                  </a:extLst>
                </p:cNvPr>
                <p:cNvSpPr/>
                <p:nvPr/>
              </p:nvSpPr>
              <p:spPr>
                <a:xfrm>
                  <a:off x="3981362"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2900B1D-EF3C-937D-ADA6-7B204A6AF2F8}"/>
                    </a:ext>
                  </a:extLst>
                </p:cNvPr>
                <p:cNvSpPr/>
                <p:nvPr/>
              </p:nvSpPr>
              <p:spPr>
                <a:xfrm>
                  <a:off x="5026691" y="3018007"/>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3C2FE1A-A7AC-EC6F-0C68-1A5034EE93D6}"/>
                    </a:ext>
                  </a:extLst>
                </p:cNvPr>
                <p:cNvSpPr/>
                <p:nvPr/>
              </p:nvSpPr>
              <p:spPr>
                <a:xfrm>
                  <a:off x="6104226"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6698DCD-F852-45B8-1A0E-CCC25DC2BF80}"/>
                    </a:ext>
                  </a:extLst>
                </p:cNvPr>
                <p:cNvSpPr/>
                <p:nvPr/>
              </p:nvSpPr>
              <p:spPr>
                <a:xfrm>
                  <a:off x="7461753" y="3014859"/>
                  <a:ext cx="320040" cy="312602"/>
                </a:xfrm>
                <a:prstGeom prst="ellipse">
                  <a:avLst/>
                </a:prstGeom>
                <a:solidFill>
                  <a:schemeClr val="accent3">
                    <a:lumMod val="40000"/>
                    <a:lumOff val="60000"/>
                    <a:alpha val="75000"/>
                  </a:schemeClr>
                </a:solidFill>
                <a:ln>
                  <a:solidFill>
                    <a:schemeClr val="bg2">
                      <a:lumMod val="7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1" name="TextBox 60">
              <a:extLst>
                <a:ext uri="{FF2B5EF4-FFF2-40B4-BE49-F238E27FC236}">
                  <a16:creationId xmlns:a16="http://schemas.microsoft.com/office/drawing/2014/main" id="{69A3047E-95AC-E333-9E50-271DEE492A6E}"/>
                </a:ext>
              </a:extLst>
            </p:cNvPr>
            <p:cNvSpPr txBox="1"/>
            <p:nvPr/>
          </p:nvSpPr>
          <p:spPr>
            <a:xfrm>
              <a:off x="8896261" y="4093555"/>
              <a:ext cx="1977656" cy="369332"/>
            </a:xfrm>
            <a:prstGeom prst="rect">
              <a:avLst/>
            </a:prstGeom>
            <a:solidFill>
              <a:schemeClr val="bg1">
                <a:lumMod val="85000"/>
              </a:schemeClr>
            </a:solidFill>
          </p:spPr>
          <p:txBody>
            <a:bodyPr wrap="square" rtlCol="0">
              <a:spAutoFit/>
            </a:bodyPr>
            <a:lstStyle/>
            <a:p>
              <a:r>
                <a:rPr lang="en-US" dirty="0"/>
                <a:t>Each cell is a value</a:t>
              </a:r>
            </a:p>
          </p:txBody>
        </p:sp>
      </p:grpSp>
      <p:pic>
        <p:nvPicPr>
          <p:cNvPr id="63" name="Picture 62">
            <a:extLst>
              <a:ext uri="{FF2B5EF4-FFF2-40B4-BE49-F238E27FC236}">
                <a16:creationId xmlns:a16="http://schemas.microsoft.com/office/drawing/2014/main" id="{3E772DAD-892F-ED5E-F84E-46DD1B000BDB}"/>
              </a:ext>
            </a:extLst>
          </p:cNvPr>
          <p:cNvPicPr>
            <a:picLocks noChangeAspect="1"/>
          </p:cNvPicPr>
          <p:nvPr/>
        </p:nvPicPr>
        <p:blipFill>
          <a:blip r:embed="rId3"/>
          <a:stretch>
            <a:fillRect/>
          </a:stretch>
        </p:blipFill>
        <p:spPr>
          <a:xfrm>
            <a:off x="10679723" y="158745"/>
            <a:ext cx="873662" cy="1008071"/>
          </a:xfrm>
          <a:prstGeom prst="rect">
            <a:avLst/>
          </a:prstGeom>
        </p:spPr>
      </p:pic>
    </p:spTree>
    <p:extLst>
      <p:ext uri="{BB962C8B-B14F-4D97-AF65-F5344CB8AC3E}">
        <p14:creationId xmlns:p14="http://schemas.microsoft.com/office/powerpoint/2010/main" val="123564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77B858-439D-92AE-C360-4339A49149B0}"/>
              </a:ext>
            </a:extLst>
          </p:cNvPr>
          <p:cNvSpPr>
            <a:spLocks noGrp="1"/>
          </p:cNvSpPr>
          <p:nvPr>
            <p:ph type="title"/>
          </p:nvPr>
        </p:nvSpPr>
        <p:spPr/>
        <p:txBody>
          <a:bodyPr/>
          <a:lstStyle/>
          <a:p>
            <a:endParaRPr lang="en-US" dirty="0"/>
          </a:p>
        </p:txBody>
      </p:sp>
      <p:pic>
        <p:nvPicPr>
          <p:cNvPr id="41986" name="Picture 2">
            <a:extLst>
              <a:ext uri="{FF2B5EF4-FFF2-40B4-BE49-F238E27FC236}">
                <a16:creationId xmlns:a16="http://schemas.microsoft.com/office/drawing/2014/main" id="{80096595-B0BC-A8C1-4B82-454ECDFCF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204" y="1666240"/>
            <a:ext cx="9229796" cy="51917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D61BA75-AFBE-A80F-469B-2B41462DEAAE}"/>
              </a:ext>
            </a:extLst>
          </p:cNvPr>
          <p:cNvPicPr>
            <a:picLocks noChangeAspect="1"/>
          </p:cNvPicPr>
          <p:nvPr/>
        </p:nvPicPr>
        <p:blipFill>
          <a:blip r:embed="rId4"/>
          <a:stretch>
            <a:fillRect/>
          </a:stretch>
        </p:blipFill>
        <p:spPr>
          <a:xfrm>
            <a:off x="10679723" y="158745"/>
            <a:ext cx="873662" cy="1008071"/>
          </a:xfrm>
          <a:prstGeom prst="rect">
            <a:avLst/>
          </a:prstGeom>
        </p:spPr>
      </p:pic>
    </p:spTree>
    <p:extLst>
      <p:ext uri="{BB962C8B-B14F-4D97-AF65-F5344CB8AC3E}">
        <p14:creationId xmlns:p14="http://schemas.microsoft.com/office/powerpoint/2010/main" val="1051081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1DB181-502E-F26D-B69C-10213387A28C}"/>
              </a:ext>
            </a:extLst>
          </p:cNvPr>
          <p:cNvPicPr>
            <a:picLocks noChangeAspect="1"/>
          </p:cNvPicPr>
          <p:nvPr/>
        </p:nvPicPr>
        <p:blipFill>
          <a:blip r:embed="rId2"/>
          <a:stretch>
            <a:fillRect/>
          </a:stretch>
        </p:blipFill>
        <p:spPr>
          <a:xfrm>
            <a:off x="7025777" y="3305815"/>
            <a:ext cx="4657259" cy="3088640"/>
          </a:xfrm>
          <a:prstGeom prst="rect">
            <a:avLst/>
          </a:prstGeom>
        </p:spPr>
      </p:pic>
      <p:sp>
        <p:nvSpPr>
          <p:cNvPr id="2" name="Content Placeholder 1">
            <a:extLst>
              <a:ext uri="{FF2B5EF4-FFF2-40B4-BE49-F238E27FC236}">
                <a16:creationId xmlns:a16="http://schemas.microsoft.com/office/drawing/2014/main" id="{040A7D3B-F32F-80CD-2183-6B09C4652731}"/>
              </a:ext>
            </a:extLst>
          </p:cNvPr>
          <p:cNvSpPr>
            <a:spLocks noGrp="1"/>
          </p:cNvSpPr>
          <p:nvPr>
            <p:ph idx="1"/>
          </p:nvPr>
        </p:nvSpPr>
        <p:spPr>
          <a:xfrm>
            <a:off x="838200" y="2043117"/>
            <a:ext cx="10515600" cy="4351338"/>
          </a:xfrm>
        </p:spPr>
        <p:txBody>
          <a:bodyPr/>
          <a:lstStyle/>
          <a:p>
            <a:pPr marL="0" indent="0">
              <a:buNone/>
            </a:pPr>
            <a:r>
              <a:rPr lang="en-US" dirty="0" err="1"/>
              <a:t>tidyr</a:t>
            </a:r>
            <a:r>
              <a:rPr lang="en-US" dirty="0"/>
              <a:t> is a package in </a:t>
            </a:r>
            <a:r>
              <a:rPr lang="en-US" dirty="0" err="1"/>
              <a:t>tidyverse</a:t>
            </a:r>
            <a:r>
              <a:rPr lang="en-US" dirty="0"/>
              <a:t> to help tidy your data</a:t>
            </a:r>
          </a:p>
          <a:p>
            <a:endParaRPr lang="en-US" dirty="0"/>
          </a:p>
          <a:p>
            <a:r>
              <a:rPr lang="en-US" dirty="0"/>
              <a:t>Pivoting – going between wide and long data formats</a:t>
            </a:r>
          </a:p>
          <a:p>
            <a:r>
              <a:rPr lang="en-US" dirty="0"/>
              <a:t>Splitting and combining character columns</a:t>
            </a:r>
          </a:p>
          <a:p>
            <a:r>
              <a:rPr lang="en-US" dirty="0"/>
              <a:t>Nesting and unnesting columns</a:t>
            </a:r>
          </a:p>
          <a:p>
            <a:r>
              <a:rPr lang="en-US" dirty="0"/>
              <a:t>Clarifying how NAs should be treated </a:t>
            </a:r>
          </a:p>
        </p:txBody>
      </p:sp>
      <p:sp>
        <p:nvSpPr>
          <p:cNvPr id="3" name="Title 2">
            <a:extLst>
              <a:ext uri="{FF2B5EF4-FFF2-40B4-BE49-F238E27FC236}">
                <a16:creationId xmlns:a16="http://schemas.microsoft.com/office/drawing/2014/main" id="{9093D272-0144-B82B-4B5B-003835C1B635}"/>
              </a:ext>
            </a:extLst>
          </p:cNvPr>
          <p:cNvSpPr>
            <a:spLocks noGrp="1"/>
          </p:cNvSpPr>
          <p:nvPr>
            <p:ph type="title"/>
          </p:nvPr>
        </p:nvSpPr>
        <p:spPr/>
        <p:txBody>
          <a:bodyPr/>
          <a:lstStyle/>
          <a:p>
            <a:r>
              <a:rPr lang="en-US" dirty="0" err="1"/>
              <a:t>tidyr</a:t>
            </a:r>
            <a:r>
              <a:rPr lang="en-US" dirty="0"/>
              <a:t> </a:t>
            </a:r>
          </a:p>
        </p:txBody>
      </p:sp>
      <p:pic>
        <p:nvPicPr>
          <p:cNvPr id="4" name="Picture 3">
            <a:extLst>
              <a:ext uri="{FF2B5EF4-FFF2-40B4-BE49-F238E27FC236}">
                <a16:creationId xmlns:a16="http://schemas.microsoft.com/office/drawing/2014/main" id="{61C028DB-3411-4C24-487D-C8B59AB00426}"/>
              </a:ext>
            </a:extLst>
          </p:cNvPr>
          <p:cNvPicPr>
            <a:picLocks noChangeAspect="1"/>
          </p:cNvPicPr>
          <p:nvPr/>
        </p:nvPicPr>
        <p:blipFill>
          <a:blip r:embed="rId3"/>
          <a:stretch>
            <a:fillRect/>
          </a:stretch>
        </p:blipFill>
        <p:spPr>
          <a:xfrm>
            <a:off x="10679723" y="158745"/>
            <a:ext cx="873662" cy="1008071"/>
          </a:xfrm>
          <a:prstGeom prst="rect">
            <a:avLst/>
          </a:prstGeom>
        </p:spPr>
      </p:pic>
      <p:sp>
        <p:nvSpPr>
          <p:cNvPr id="6" name="TextBox 5">
            <a:extLst>
              <a:ext uri="{FF2B5EF4-FFF2-40B4-BE49-F238E27FC236}">
                <a16:creationId xmlns:a16="http://schemas.microsoft.com/office/drawing/2014/main" id="{EA17099C-D3D2-E880-FB73-88D2038F0EAE}"/>
              </a:ext>
            </a:extLst>
          </p:cNvPr>
          <p:cNvSpPr txBox="1"/>
          <p:nvPr/>
        </p:nvSpPr>
        <p:spPr>
          <a:xfrm>
            <a:off x="7738070" y="6194400"/>
            <a:ext cx="3815315" cy="400110"/>
          </a:xfrm>
          <a:prstGeom prst="rect">
            <a:avLst/>
          </a:prstGeom>
          <a:noFill/>
        </p:spPr>
        <p:txBody>
          <a:bodyPr wrap="square">
            <a:spAutoFit/>
          </a:bodyPr>
          <a:lstStyle/>
          <a:p>
            <a:r>
              <a:rPr lang="en-US" sz="1000" b="0" i="0" dirty="0">
                <a:solidFill>
                  <a:srgbClr val="454545"/>
                </a:solidFill>
                <a:effectLst/>
                <a:latin typeface="ksqy"/>
              </a:rPr>
              <a:t>Illustrations from the </a:t>
            </a:r>
            <a:r>
              <a:rPr lang="en-US" sz="1000" b="0" i="0" u="sng" dirty="0" err="1">
                <a:solidFill>
                  <a:srgbClr val="0024B0"/>
                </a:solidFill>
                <a:effectLst/>
                <a:latin typeface="ksqy"/>
                <a:hlinkClick r:id="rId4"/>
              </a:rPr>
              <a:t>Openscapes</a:t>
            </a:r>
            <a:r>
              <a:rPr lang="en-US" sz="1000" b="0" i="0" dirty="0">
                <a:solidFill>
                  <a:srgbClr val="454545"/>
                </a:solidFill>
                <a:effectLst/>
                <a:latin typeface="ksqy"/>
              </a:rPr>
              <a:t> blog </a:t>
            </a:r>
            <a:r>
              <a:rPr lang="en-US" sz="1000" b="0" i="1" u="sng" dirty="0">
                <a:solidFill>
                  <a:srgbClr val="0024B0"/>
                </a:solidFill>
                <a:effectLst/>
                <a:latin typeface="ksqy"/>
                <a:hlinkClick r:id="rId5"/>
              </a:rPr>
              <a:t>Tidy Data for reproducibility, efficiency, and collaboration</a:t>
            </a:r>
            <a:r>
              <a:rPr lang="en-US" sz="1000" b="0" i="0" dirty="0">
                <a:solidFill>
                  <a:srgbClr val="454545"/>
                </a:solidFill>
                <a:effectLst/>
                <a:latin typeface="ksqy"/>
              </a:rPr>
              <a:t> by Julia Lowndes and Allison Horst</a:t>
            </a:r>
            <a:endParaRPr lang="en-US" sz="1000" dirty="0"/>
          </a:p>
        </p:txBody>
      </p:sp>
    </p:spTree>
    <p:extLst>
      <p:ext uri="{BB962C8B-B14F-4D97-AF65-F5344CB8AC3E}">
        <p14:creationId xmlns:p14="http://schemas.microsoft.com/office/powerpoint/2010/main" val="1168163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CB6AC-4BA8-512E-72F0-E5BF1796A378}"/>
              </a:ext>
            </a:extLst>
          </p:cNvPr>
          <p:cNvSpPr>
            <a:spLocks noGrp="1"/>
          </p:cNvSpPr>
          <p:nvPr>
            <p:ph type="title"/>
          </p:nvPr>
        </p:nvSpPr>
        <p:spPr/>
        <p:txBody>
          <a:bodyPr/>
          <a:lstStyle/>
          <a:p>
            <a:r>
              <a:rPr lang="en-US" dirty="0" err="1"/>
              <a:t>dplyr</a:t>
            </a:r>
            <a:r>
              <a:rPr lang="en-US" dirty="0"/>
              <a:t> verbs</a:t>
            </a:r>
          </a:p>
        </p:txBody>
      </p:sp>
      <p:sp>
        <p:nvSpPr>
          <p:cNvPr id="7" name="TextBox 6">
            <a:extLst>
              <a:ext uri="{FF2B5EF4-FFF2-40B4-BE49-F238E27FC236}">
                <a16:creationId xmlns:a16="http://schemas.microsoft.com/office/drawing/2014/main" id="{D1193F6E-A7FE-EF4D-7825-45A7D888AC51}"/>
              </a:ext>
            </a:extLst>
          </p:cNvPr>
          <p:cNvSpPr txBox="1"/>
          <p:nvPr/>
        </p:nvSpPr>
        <p:spPr>
          <a:xfrm>
            <a:off x="3906659" y="1486234"/>
            <a:ext cx="8008935" cy="6590971"/>
          </a:xfrm>
          <a:prstGeom prst="rect">
            <a:avLst/>
          </a:prstGeom>
          <a:noFill/>
        </p:spPr>
        <p:txBody>
          <a:bodyPr wrap="square" rtlCol="0">
            <a:spAutoFit/>
          </a:bodyPr>
          <a:lstStyle/>
          <a:p>
            <a:pPr>
              <a:lnSpc>
                <a:spcPct val="300000"/>
              </a:lnSpc>
            </a:pPr>
            <a:r>
              <a:rPr lang="en-US" b="1" dirty="0">
                <a:solidFill>
                  <a:srgbClr val="204A87"/>
                </a:solidFill>
                <a:latin typeface="Lucida Console" panose="020B0609040504020204" pitchFamily="49" charset="0"/>
              </a:rPr>
              <a:t>&gt; </a:t>
            </a:r>
            <a:r>
              <a:rPr lang="en-US" b="1" i="0" dirty="0">
                <a:solidFill>
                  <a:srgbClr val="204A87"/>
                </a:solidFill>
                <a:effectLst/>
                <a:latin typeface="Lucida Console" panose="020B0609040504020204" pitchFamily="49" charset="0"/>
              </a:rPr>
              <a:t>filter()    </a:t>
            </a:r>
            <a:r>
              <a:rPr lang="en-US" i="0" dirty="0">
                <a:effectLst/>
                <a:latin typeface="Lucida Console" panose="020B0609040504020204" pitchFamily="49" charset="0"/>
                <a:cs typeface="Courier New" panose="02070309020205020404" pitchFamily="49" charset="0"/>
              </a:rPr>
              <a:t>– Keep </a:t>
            </a:r>
            <a:r>
              <a:rPr lang="en-US" b="1" i="0" dirty="0">
                <a:effectLst/>
                <a:latin typeface="Lucida Console" panose="020B0609040504020204" pitchFamily="49" charset="0"/>
                <a:cs typeface="Courier New" panose="02070309020205020404" pitchFamily="49" charset="0"/>
              </a:rPr>
              <a:t>rows</a:t>
            </a:r>
            <a:r>
              <a:rPr lang="en-US" i="0" dirty="0">
                <a:effectLst/>
                <a:latin typeface="Lucida Console" panose="020B0609040504020204" pitchFamily="49" charset="0"/>
                <a:cs typeface="Courier New" panose="02070309020205020404" pitchFamily="49" charset="0"/>
              </a:rPr>
              <a:t> that match a condition</a:t>
            </a:r>
            <a:br>
              <a:rPr lang="en-US" b="1" i="0" dirty="0">
                <a:solidFill>
                  <a:srgbClr val="204A87"/>
                </a:solidFill>
                <a:effectLst/>
                <a:latin typeface="Lucida Console" panose="020B0609040504020204" pitchFamily="49" charset="0"/>
              </a:rPr>
            </a:br>
            <a:r>
              <a:rPr lang="en-US" b="1" dirty="0">
                <a:solidFill>
                  <a:srgbClr val="204A87"/>
                </a:solidFill>
                <a:latin typeface="Lucida Console" panose="020B0609040504020204" pitchFamily="49" charset="0"/>
              </a:rPr>
              <a:t>&gt; arrange</a:t>
            </a:r>
            <a:r>
              <a:rPr lang="en-US" b="1" i="0" dirty="0">
                <a:solidFill>
                  <a:srgbClr val="204A87"/>
                </a:solidFill>
                <a:effectLst/>
                <a:latin typeface="Lucida Console" panose="020B0609040504020204" pitchFamily="49" charset="0"/>
              </a:rPr>
              <a:t>()   </a:t>
            </a:r>
            <a:r>
              <a:rPr lang="en-US" i="0" dirty="0">
                <a:effectLst/>
                <a:latin typeface="Lucida Console" panose="020B0609040504020204" pitchFamily="49" charset="0"/>
                <a:cs typeface="Courier New" panose="02070309020205020404" pitchFamily="49" charset="0"/>
              </a:rPr>
              <a:t>– Order </a:t>
            </a:r>
            <a:r>
              <a:rPr lang="en-US" b="1" i="0" dirty="0">
                <a:effectLst/>
                <a:latin typeface="Lucida Console" panose="020B0609040504020204" pitchFamily="49" charset="0"/>
                <a:cs typeface="Courier New" panose="02070309020205020404" pitchFamily="49" charset="0"/>
              </a:rPr>
              <a:t>rows</a:t>
            </a:r>
            <a:r>
              <a:rPr lang="en-US" i="0" dirty="0">
                <a:effectLst/>
                <a:latin typeface="Lucida Console" panose="020B0609040504020204" pitchFamily="49" charset="0"/>
                <a:cs typeface="Courier New" panose="02070309020205020404" pitchFamily="49" charset="0"/>
              </a:rPr>
              <a:t> using column values</a:t>
            </a:r>
          </a:p>
          <a:p>
            <a:pPr>
              <a:lnSpc>
                <a:spcPct val="300000"/>
              </a:lnSpc>
            </a:pPr>
            <a:r>
              <a:rPr lang="en-US" b="1" dirty="0">
                <a:solidFill>
                  <a:srgbClr val="204A87"/>
                </a:solidFill>
                <a:latin typeface="Lucida Console" panose="020B0609040504020204" pitchFamily="49" charset="0"/>
              </a:rPr>
              <a:t>&gt; </a:t>
            </a:r>
            <a:r>
              <a:rPr lang="en-US" b="1" i="0" dirty="0">
                <a:solidFill>
                  <a:srgbClr val="204A87"/>
                </a:solidFill>
                <a:effectLst/>
                <a:latin typeface="Lucida Console" panose="020B0609040504020204" pitchFamily="49" charset="0"/>
              </a:rPr>
              <a:t>select()    </a:t>
            </a:r>
            <a:r>
              <a:rPr lang="en-US" i="0" dirty="0">
                <a:effectLst/>
                <a:latin typeface="Lucida Console" panose="020B0609040504020204" pitchFamily="49" charset="0"/>
                <a:cs typeface="Courier New" panose="02070309020205020404" pitchFamily="49" charset="0"/>
              </a:rPr>
              <a:t>– Keep or drop </a:t>
            </a:r>
            <a:r>
              <a:rPr lang="en-US" b="1" i="0" dirty="0">
                <a:effectLst/>
                <a:latin typeface="Lucida Console" panose="020B0609040504020204" pitchFamily="49" charset="0"/>
                <a:cs typeface="Courier New" panose="02070309020205020404" pitchFamily="49" charset="0"/>
              </a:rPr>
              <a:t>columns</a:t>
            </a:r>
            <a:r>
              <a:rPr lang="en-US" i="0" dirty="0">
                <a:effectLst/>
                <a:latin typeface="Lucida Console" panose="020B0609040504020204" pitchFamily="49" charset="0"/>
                <a:cs typeface="Courier New" panose="02070309020205020404" pitchFamily="49" charset="0"/>
              </a:rPr>
              <a:t> by name and types</a:t>
            </a:r>
          </a:p>
          <a:p>
            <a:pPr>
              <a:lnSpc>
                <a:spcPct val="300000"/>
              </a:lnSpc>
            </a:pPr>
            <a:r>
              <a:rPr lang="en-US" b="1" dirty="0">
                <a:solidFill>
                  <a:srgbClr val="204A87"/>
                </a:solidFill>
                <a:latin typeface="Lucida Console" panose="020B0609040504020204" pitchFamily="49" charset="0"/>
              </a:rPr>
              <a:t>&gt; </a:t>
            </a:r>
            <a:r>
              <a:rPr lang="en-US" b="1" i="0" dirty="0">
                <a:solidFill>
                  <a:srgbClr val="204A87"/>
                </a:solidFill>
                <a:effectLst/>
                <a:latin typeface="Lucida Console" panose="020B0609040504020204" pitchFamily="49" charset="0"/>
              </a:rPr>
              <a:t>mutate()    </a:t>
            </a:r>
            <a:r>
              <a:rPr lang="en-US" i="0" dirty="0">
                <a:effectLst/>
                <a:latin typeface="Lucida Console" panose="020B0609040504020204" pitchFamily="49" charset="0"/>
                <a:cs typeface="Courier New" panose="02070309020205020404" pitchFamily="49" charset="0"/>
              </a:rPr>
              <a:t>– Create, modify, and delete </a:t>
            </a:r>
            <a:r>
              <a:rPr lang="en-US" b="1" i="0" dirty="0">
                <a:effectLst/>
                <a:latin typeface="Lucida Console" panose="020B0609040504020204" pitchFamily="49" charset="0"/>
                <a:cs typeface="Courier New" panose="02070309020205020404" pitchFamily="49" charset="0"/>
              </a:rPr>
              <a:t>columns</a:t>
            </a:r>
          </a:p>
          <a:p>
            <a:pPr>
              <a:lnSpc>
                <a:spcPct val="300000"/>
              </a:lnSpc>
            </a:pPr>
            <a:r>
              <a:rPr lang="en-US" b="1" dirty="0">
                <a:solidFill>
                  <a:srgbClr val="204A87"/>
                </a:solidFill>
                <a:latin typeface="Lucida Console" panose="020B0609040504020204" pitchFamily="49" charset="0"/>
              </a:rPr>
              <a:t>&gt; </a:t>
            </a:r>
            <a:r>
              <a:rPr lang="en-US" b="1" i="0" dirty="0">
                <a:solidFill>
                  <a:srgbClr val="204A87"/>
                </a:solidFill>
                <a:effectLst/>
                <a:latin typeface="Lucida Console" panose="020B0609040504020204" pitchFamily="49" charset="0"/>
              </a:rPr>
              <a:t>summarize() </a:t>
            </a:r>
            <a:r>
              <a:rPr lang="en-US" i="0" dirty="0">
                <a:effectLst/>
                <a:latin typeface="Lucida Console" panose="020B0609040504020204" pitchFamily="49" charset="0"/>
                <a:cs typeface="Courier New" panose="02070309020205020404" pitchFamily="49" charset="0"/>
              </a:rPr>
              <a:t>– Summarize each </a:t>
            </a:r>
            <a:r>
              <a:rPr lang="en-US" b="1" i="0" dirty="0">
                <a:effectLst/>
                <a:latin typeface="Lucida Console" panose="020B0609040504020204" pitchFamily="49" charset="0"/>
                <a:cs typeface="Courier New" panose="02070309020205020404" pitchFamily="49" charset="0"/>
              </a:rPr>
              <a:t>group</a:t>
            </a:r>
            <a:r>
              <a:rPr lang="en-US" i="0" dirty="0">
                <a:effectLst/>
                <a:latin typeface="Lucida Console" panose="020B0609040504020204" pitchFamily="49" charset="0"/>
                <a:cs typeface="Courier New" panose="02070309020205020404" pitchFamily="49" charset="0"/>
              </a:rPr>
              <a:t> down to one row</a:t>
            </a:r>
            <a:endParaRPr lang="en-US" b="1" i="0" dirty="0">
              <a:effectLst/>
              <a:latin typeface="Lucida Console" panose="020B0609040504020204" pitchFamily="49" charset="0"/>
              <a:cs typeface="Courier New" panose="02070309020205020404" pitchFamily="49" charset="0"/>
            </a:endParaRPr>
          </a:p>
          <a:p>
            <a:pPr>
              <a:lnSpc>
                <a:spcPct val="300000"/>
              </a:lnSpc>
            </a:pPr>
            <a:r>
              <a:rPr lang="en-US" b="1" dirty="0">
                <a:solidFill>
                  <a:srgbClr val="204A87"/>
                </a:solidFill>
                <a:latin typeface="Lucida Console" panose="020B0609040504020204" pitchFamily="49" charset="0"/>
              </a:rPr>
              <a:t>&gt; </a:t>
            </a:r>
            <a:r>
              <a:rPr lang="en-US" b="1" i="0" dirty="0" err="1">
                <a:solidFill>
                  <a:srgbClr val="204A87"/>
                </a:solidFill>
                <a:effectLst/>
                <a:latin typeface="Lucida Console" panose="020B0609040504020204" pitchFamily="49" charset="0"/>
              </a:rPr>
              <a:t>group_by</a:t>
            </a:r>
            <a:r>
              <a:rPr lang="en-US" b="1" dirty="0">
                <a:solidFill>
                  <a:srgbClr val="204A87"/>
                </a:solidFill>
                <a:latin typeface="Lucida Console" panose="020B0609040504020204" pitchFamily="49" charset="0"/>
              </a:rPr>
              <a:t>()  </a:t>
            </a:r>
            <a:r>
              <a:rPr lang="en-US" dirty="0">
                <a:latin typeface="Lucida Console" panose="020B0609040504020204" pitchFamily="49" charset="0"/>
                <a:cs typeface="Courier New" panose="02070309020205020404" pitchFamily="49" charset="0"/>
              </a:rPr>
              <a:t>– </a:t>
            </a:r>
            <a:r>
              <a:rPr lang="en-US" b="1" dirty="0">
                <a:latin typeface="Lucida Console" panose="020B0609040504020204" pitchFamily="49" charset="0"/>
                <a:cs typeface="Courier New" panose="02070309020205020404" pitchFamily="49" charset="0"/>
              </a:rPr>
              <a:t>Group</a:t>
            </a:r>
            <a:r>
              <a:rPr lang="en-US" dirty="0">
                <a:latin typeface="Lucida Console" panose="020B0609040504020204" pitchFamily="49" charset="0"/>
                <a:cs typeface="Courier New" panose="02070309020205020404" pitchFamily="49" charset="0"/>
              </a:rPr>
              <a:t> by one or more variables</a:t>
            </a:r>
            <a:endParaRPr lang="en-US" b="1" i="0" dirty="0">
              <a:solidFill>
                <a:srgbClr val="204A87"/>
              </a:solidFill>
              <a:effectLst/>
              <a:latin typeface="Lucida Console" panose="020B0609040504020204" pitchFamily="49" charset="0"/>
            </a:endParaRPr>
          </a:p>
          <a:p>
            <a:pPr>
              <a:lnSpc>
                <a:spcPct val="300000"/>
              </a:lnSpc>
            </a:pPr>
            <a:endParaRPr lang="en-US" b="1" i="0" dirty="0">
              <a:solidFill>
                <a:srgbClr val="204A87"/>
              </a:solidFill>
              <a:effectLst/>
              <a:latin typeface="Lucida Console" panose="020B0609040504020204" pitchFamily="49" charset="0"/>
            </a:endParaRPr>
          </a:p>
          <a:p>
            <a:pPr>
              <a:lnSpc>
                <a:spcPct val="300000"/>
              </a:lnSpc>
            </a:pPr>
            <a:endParaRPr lang="en-US" dirty="0">
              <a:latin typeface="Lucida Console" panose="020B0609040504020204" pitchFamily="49" charset="0"/>
            </a:endParaRPr>
          </a:p>
        </p:txBody>
      </p:sp>
      <p:pic>
        <p:nvPicPr>
          <p:cNvPr id="9" name="Picture 8">
            <a:extLst>
              <a:ext uri="{FF2B5EF4-FFF2-40B4-BE49-F238E27FC236}">
                <a16:creationId xmlns:a16="http://schemas.microsoft.com/office/drawing/2014/main" id="{F699D7B9-7246-82BF-EF4A-F9859F77F044}"/>
              </a:ext>
            </a:extLst>
          </p:cNvPr>
          <p:cNvPicPr>
            <a:picLocks noChangeAspect="1"/>
          </p:cNvPicPr>
          <p:nvPr/>
        </p:nvPicPr>
        <p:blipFill>
          <a:blip r:embed="rId3"/>
          <a:stretch>
            <a:fillRect/>
          </a:stretch>
        </p:blipFill>
        <p:spPr>
          <a:xfrm>
            <a:off x="3206184" y="1702858"/>
            <a:ext cx="599169" cy="599169"/>
          </a:xfrm>
          <a:prstGeom prst="rect">
            <a:avLst/>
          </a:prstGeom>
          <a:ln>
            <a:noFill/>
          </a:ln>
        </p:spPr>
      </p:pic>
      <p:pic>
        <p:nvPicPr>
          <p:cNvPr id="11" name="Picture 10">
            <a:extLst>
              <a:ext uri="{FF2B5EF4-FFF2-40B4-BE49-F238E27FC236}">
                <a16:creationId xmlns:a16="http://schemas.microsoft.com/office/drawing/2014/main" id="{258E49B0-ED56-6441-18B1-E992C43CA6CD}"/>
              </a:ext>
            </a:extLst>
          </p:cNvPr>
          <p:cNvPicPr>
            <a:picLocks noChangeAspect="1"/>
          </p:cNvPicPr>
          <p:nvPr/>
        </p:nvPicPr>
        <p:blipFill>
          <a:blip r:embed="rId4"/>
          <a:stretch>
            <a:fillRect/>
          </a:stretch>
        </p:blipFill>
        <p:spPr>
          <a:xfrm>
            <a:off x="3206184" y="2639008"/>
            <a:ext cx="548640" cy="548640"/>
          </a:xfrm>
          <a:prstGeom prst="rect">
            <a:avLst/>
          </a:prstGeom>
          <a:ln>
            <a:noFill/>
          </a:ln>
        </p:spPr>
      </p:pic>
      <p:pic>
        <p:nvPicPr>
          <p:cNvPr id="13" name="Picture 12">
            <a:extLst>
              <a:ext uri="{FF2B5EF4-FFF2-40B4-BE49-F238E27FC236}">
                <a16:creationId xmlns:a16="http://schemas.microsoft.com/office/drawing/2014/main" id="{5461FC37-7B64-2FED-EF16-989FEB4B6317}"/>
              </a:ext>
            </a:extLst>
          </p:cNvPr>
          <p:cNvPicPr>
            <a:picLocks noChangeAspect="1"/>
          </p:cNvPicPr>
          <p:nvPr/>
        </p:nvPicPr>
        <p:blipFill>
          <a:blip r:embed="rId5"/>
          <a:stretch>
            <a:fillRect/>
          </a:stretch>
        </p:blipFill>
        <p:spPr>
          <a:xfrm>
            <a:off x="3206184" y="3410622"/>
            <a:ext cx="548640" cy="548640"/>
          </a:xfrm>
          <a:prstGeom prst="rect">
            <a:avLst/>
          </a:prstGeom>
        </p:spPr>
      </p:pic>
      <p:pic>
        <p:nvPicPr>
          <p:cNvPr id="15" name="Picture 14">
            <a:extLst>
              <a:ext uri="{FF2B5EF4-FFF2-40B4-BE49-F238E27FC236}">
                <a16:creationId xmlns:a16="http://schemas.microsoft.com/office/drawing/2014/main" id="{B3ECFEEB-DA70-F3D5-6B69-EAE1DF7B186D}"/>
              </a:ext>
            </a:extLst>
          </p:cNvPr>
          <p:cNvPicPr>
            <a:picLocks noChangeAspect="1"/>
          </p:cNvPicPr>
          <p:nvPr/>
        </p:nvPicPr>
        <p:blipFill>
          <a:blip r:embed="rId6"/>
          <a:stretch>
            <a:fillRect/>
          </a:stretch>
        </p:blipFill>
        <p:spPr>
          <a:xfrm>
            <a:off x="3206184" y="4306904"/>
            <a:ext cx="548640" cy="548640"/>
          </a:xfrm>
          <a:prstGeom prst="rect">
            <a:avLst/>
          </a:prstGeom>
        </p:spPr>
      </p:pic>
      <p:pic>
        <p:nvPicPr>
          <p:cNvPr id="17" name="Picture 16">
            <a:extLst>
              <a:ext uri="{FF2B5EF4-FFF2-40B4-BE49-F238E27FC236}">
                <a16:creationId xmlns:a16="http://schemas.microsoft.com/office/drawing/2014/main" id="{05E1A5D7-930A-9408-99EB-BCCA289AC7D2}"/>
              </a:ext>
            </a:extLst>
          </p:cNvPr>
          <p:cNvPicPr>
            <a:picLocks noChangeAspect="1"/>
          </p:cNvPicPr>
          <p:nvPr/>
        </p:nvPicPr>
        <p:blipFill>
          <a:blip r:embed="rId7"/>
          <a:stretch>
            <a:fillRect/>
          </a:stretch>
        </p:blipFill>
        <p:spPr>
          <a:xfrm>
            <a:off x="3206184" y="5199772"/>
            <a:ext cx="548640" cy="548640"/>
          </a:xfrm>
          <a:prstGeom prst="rect">
            <a:avLst/>
          </a:prstGeom>
        </p:spPr>
      </p:pic>
      <p:pic>
        <p:nvPicPr>
          <p:cNvPr id="19" name="Picture 18">
            <a:extLst>
              <a:ext uri="{FF2B5EF4-FFF2-40B4-BE49-F238E27FC236}">
                <a16:creationId xmlns:a16="http://schemas.microsoft.com/office/drawing/2014/main" id="{E79BFDD2-4164-1F62-5BC7-0252E8F85380}"/>
              </a:ext>
            </a:extLst>
          </p:cNvPr>
          <p:cNvPicPr>
            <a:picLocks noChangeAspect="1"/>
          </p:cNvPicPr>
          <p:nvPr/>
        </p:nvPicPr>
        <p:blipFill>
          <a:blip r:embed="rId8"/>
          <a:stretch>
            <a:fillRect/>
          </a:stretch>
        </p:blipFill>
        <p:spPr>
          <a:xfrm>
            <a:off x="2709339" y="5909083"/>
            <a:ext cx="1197320" cy="759943"/>
          </a:xfrm>
          <a:prstGeom prst="rect">
            <a:avLst/>
          </a:prstGeom>
        </p:spPr>
      </p:pic>
      <p:pic>
        <p:nvPicPr>
          <p:cNvPr id="20" name="Picture 19">
            <a:extLst>
              <a:ext uri="{FF2B5EF4-FFF2-40B4-BE49-F238E27FC236}">
                <a16:creationId xmlns:a16="http://schemas.microsoft.com/office/drawing/2014/main" id="{0D359639-3ABA-A2D0-23A9-16937F9556B4}"/>
              </a:ext>
            </a:extLst>
          </p:cNvPr>
          <p:cNvPicPr>
            <a:picLocks noChangeAspect="1"/>
          </p:cNvPicPr>
          <p:nvPr/>
        </p:nvPicPr>
        <p:blipFill>
          <a:blip r:embed="rId9"/>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972355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93D272-0144-B82B-4B5B-003835C1B635}"/>
              </a:ext>
            </a:extLst>
          </p:cNvPr>
          <p:cNvSpPr>
            <a:spLocks noGrp="1"/>
          </p:cNvSpPr>
          <p:nvPr>
            <p:ph type="title"/>
          </p:nvPr>
        </p:nvSpPr>
        <p:spPr/>
        <p:txBody>
          <a:bodyPr/>
          <a:lstStyle/>
          <a:p>
            <a:r>
              <a:rPr lang="en-US" dirty="0" err="1"/>
              <a:t>tidyr</a:t>
            </a:r>
            <a:r>
              <a:rPr lang="en-US" dirty="0"/>
              <a:t>  </a:t>
            </a:r>
          </a:p>
        </p:txBody>
      </p:sp>
      <p:pic>
        <p:nvPicPr>
          <p:cNvPr id="4" name="Picture 3">
            <a:extLst>
              <a:ext uri="{FF2B5EF4-FFF2-40B4-BE49-F238E27FC236}">
                <a16:creationId xmlns:a16="http://schemas.microsoft.com/office/drawing/2014/main" id="{61C028DB-3411-4C24-487D-C8B59AB00426}"/>
              </a:ext>
            </a:extLst>
          </p:cNvPr>
          <p:cNvPicPr>
            <a:picLocks noChangeAspect="1"/>
          </p:cNvPicPr>
          <p:nvPr/>
        </p:nvPicPr>
        <p:blipFill>
          <a:blip r:embed="rId3"/>
          <a:stretch>
            <a:fillRect/>
          </a:stretch>
        </p:blipFill>
        <p:spPr>
          <a:xfrm>
            <a:off x="10679723" y="158745"/>
            <a:ext cx="873662" cy="1008071"/>
          </a:xfrm>
          <a:prstGeom prst="rect">
            <a:avLst/>
          </a:prstGeom>
        </p:spPr>
      </p:pic>
      <p:pic>
        <p:nvPicPr>
          <p:cNvPr id="44034" name="Picture 2">
            <a:extLst>
              <a:ext uri="{FF2B5EF4-FFF2-40B4-BE49-F238E27FC236}">
                <a16:creationId xmlns:a16="http://schemas.microsoft.com/office/drawing/2014/main" id="{2B65FC99-7AAD-2588-3E26-5C948229184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300853" y="1650127"/>
            <a:ext cx="7590293" cy="485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384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93D272-0144-B82B-4B5B-003835C1B635}"/>
              </a:ext>
            </a:extLst>
          </p:cNvPr>
          <p:cNvSpPr>
            <a:spLocks noGrp="1"/>
          </p:cNvSpPr>
          <p:nvPr>
            <p:ph type="title"/>
          </p:nvPr>
        </p:nvSpPr>
        <p:spPr/>
        <p:txBody>
          <a:bodyPr/>
          <a:lstStyle/>
          <a:p>
            <a:r>
              <a:rPr lang="en-US" dirty="0" err="1"/>
              <a:t>tidyr</a:t>
            </a:r>
            <a:r>
              <a:rPr lang="en-US" dirty="0"/>
              <a:t> </a:t>
            </a:r>
          </a:p>
        </p:txBody>
      </p:sp>
      <p:pic>
        <p:nvPicPr>
          <p:cNvPr id="4" name="Picture 3">
            <a:extLst>
              <a:ext uri="{FF2B5EF4-FFF2-40B4-BE49-F238E27FC236}">
                <a16:creationId xmlns:a16="http://schemas.microsoft.com/office/drawing/2014/main" id="{61C028DB-3411-4C24-487D-C8B59AB00426}"/>
              </a:ext>
            </a:extLst>
          </p:cNvPr>
          <p:cNvPicPr>
            <a:picLocks noChangeAspect="1"/>
          </p:cNvPicPr>
          <p:nvPr/>
        </p:nvPicPr>
        <p:blipFill>
          <a:blip r:embed="rId3"/>
          <a:stretch>
            <a:fillRect/>
          </a:stretch>
        </p:blipFill>
        <p:spPr>
          <a:xfrm>
            <a:off x="10679723" y="158745"/>
            <a:ext cx="873662" cy="1008071"/>
          </a:xfrm>
          <a:prstGeom prst="rect">
            <a:avLst/>
          </a:prstGeom>
        </p:spPr>
      </p:pic>
      <p:pic>
        <p:nvPicPr>
          <p:cNvPr id="46084" name="Picture 4">
            <a:extLst>
              <a:ext uri="{FF2B5EF4-FFF2-40B4-BE49-F238E27FC236}">
                <a16:creationId xmlns:a16="http://schemas.microsoft.com/office/drawing/2014/main" id="{AD4E85A0-6181-A570-0A6E-8FEAE03175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7172" y="1445586"/>
            <a:ext cx="3917655" cy="4728204"/>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a:extLst>
              <a:ext uri="{FF2B5EF4-FFF2-40B4-BE49-F238E27FC236}">
                <a16:creationId xmlns:a16="http://schemas.microsoft.com/office/drawing/2014/main" id="{62BD894A-FE40-F2D8-A418-616091A23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1897" y="1565609"/>
            <a:ext cx="4728204" cy="47282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9DC6819-E741-6426-3020-12260FFDC76A}"/>
              </a:ext>
            </a:extLst>
          </p:cNvPr>
          <p:cNvSpPr/>
          <p:nvPr/>
        </p:nvSpPr>
        <p:spPr>
          <a:xfrm>
            <a:off x="638912" y="2796006"/>
            <a:ext cx="3089430" cy="1021556"/>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1600" b="0" i="0" dirty="0" err="1">
                <a:solidFill>
                  <a:srgbClr val="0E6876"/>
                </a:solidFill>
                <a:effectLst/>
                <a:latin typeface="IBM Plex Mono" panose="020B0509050203000203" pitchFamily="49" charset="0"/>
              </a:rPr>
              <a:t>pivot_wider</a:t>
            </a:r>
            <a:r>
              <a:rPr lang="en-US" sz="1600" b="0" i="0" dirty="0">
                <a:solidFill>
                  <a:srgbClr val="213F4B"/>
                </a:solidFill>
                <a:effectLst/>
                <a:latin typeface="IBM Plex Mono" panose="020B0509050203000203" pitchFamily="49" charset="0"/>
              </a:rPr>
              <a:t>(data,</a:t>
            </a:r>
            <a:br>
              <a:rPr lang="en-US" sz="1600" b="0" i="0" dirty="0">
                <a:solidFill>
                  <a:srgbClr val="213F4B"/>
                </a:solidFill>
                <a:effectLst/>
                <a:latin typeface="IBM Plex Mono" panose="020B0509050203000203" pitchFamily="49" charset="0"/>
              </a:rPr>
            </a:br>
            <a:r>
              <a:rPr lang="en-US" sz="1600" b="0" i="0" dirty="0">
                <a:solidFill>
                  <a:srgbClr val="213F4B"/>
                </a:solidFill>
                <a:effectLst/>
                <a:latin typeface="IBM Plex Mono" panose="020B0509050203000203" pitchFamily="49" charset="0"/>
              </a:rPr>
              <a:t> </a:t>
            </a:r>
            <a:r>
              <a:rPr lang="en-US" sz="1600" b="0" i="0" dirty="0" err="1">
                <a:solidFill>
                  <a:srgbClr val="8B5101"/>
                </a:solidFill>
                <a:effectLst/>
                <a:latin typeface="IBM Plex Mono" panose="020B0509050203000203" pitchFamily="49" charset="0"/>
              </a:rPr>
              <a:t>names_from</a:t>
            </a:r>
            <a:r>
              <a:rPr lang="en-US" sz="1600" b="0" i="0" dirty="0">
                <a:solidFill>
                  <a:srgbClr val="8B5101"/>
                </a:solidFill>
                <a:effectLst/>
                <a:latin typeface="IBM Plex Mono" panose="020B0509050203000203" pitchFamily="49" charset="0"/>
              </a:rPr>
              <a:t> =</a:t>
            </a:r>
            <a:r>
              <a:rPr lang="en-US" sz="1600" b="0" i="0" dirty="0">
                <a:solidFill>
                  <a:srgbClr val="213F4B"/>
                </a:solidFill>
                <a:effectLst/>
                <a:latin typeface="IBM Plex Mono" panose="020B0509050203000203" pitchFamily="49" charset="0"/>
              </a:rPr>
              <a:t> key,</a:t>
            </a:r>
            <a:br>
              <a:rPr lang="en-US" sz="1600" b="0" i="0" dirty="0">
                <a:solidFill>
                  <a:srgbClr val="213F4B"/>
                </a:solidFill>
                <a:effectLst/>
                <a:latin typeface="IBM Plex Mono" panose="020B0509050203000203" pitchFamily="49" charset="0"/>
              </a:rPr>
            </a:br>
            <a:r>
              <a:rPr lang="en-US" sz="1600" b="0" i="0" dirty="0">
                <a:solidFill>
                  <a:srgbClr val="213F4B"/>
                </a:solidFill>
                <a:effectLst/>
                <a:latin typeface="IBM Plex Mono" panose="020B0509050203000203" pitchFamily="49" charset="0"/>
              </a:rPr>
              <a:t> </a:t>
            </a:r>
            <a:r>
              <a:rPr lang="en-US" sz="1600" b="0" i="0" dirty="0" err="1">
                <a:solidFill>
                  <a:srgbClr val="8B5101"/>
                </a:solidFill>
                <a:effectLst/>
                <a:latin typeface="IBM Plex Mono" panose="020B0509050203000203" pitchFamily="49" charset="0"/>
              </a:rPr>
              <a:t>values_from</a:t>
            </a:r>
            <a:r>
              <a:rPr lang="en-US" sz="1600" b="0" i="0" dirty="0">
                <a:solidFill>
                  <a:srgbClr val="8B5101"/>
                </a:solidFill>
                <a:effectLst/>
                <a:latin typeface="IBM Plex Mono" panose="020B0509050203000203" pitchFamily="49" charset="0"/>
              </a:rPr>
              <a:t> =</a:t>
            </a:r>
            <a:r>
              <a:rPr lang="en-US" sz="1600" b="0" i="0" dirty="0">
                <a:solidFill>
                  <a:srgbClr val="213F4B"/>
                </a:solidFill>
                <a:effectLst/>
                <a:latin typeface="IBM Plex Mono" panose="020B0509050203000203" pitchFamily="49" charset="0"/>
              </a:rPr>
              <a:t> </a:t>
            </a:r>
            <a:r>
              <a:rPr lang="en-US" sz="1600" b="0" i="0" dirty="0" err="1">
                <a:solidFill>
                  <a:srgbClr val="213F4B"/>
                </a:solidFill>
                <a:effectLst/>
                <a:latin typeface="IBM Plex Mono" panose="020B0509050203000203" pitchFamily="49" charset="0"/>
              </a:rPr>
              <a:t>val</a:t>
            </a:r>
            <a:r>
              <a:rPr lang="en-US" sz="1600" b="0" i="0" dirty="0">
                <a:solidFill>
                  <a:srgbClr val="213F4B"/>
                </a:solidFill>
                <a:effectLst/>
                <a:latin typeface="IBM Plex Mono" panose="020B0509050203000203" pitchFamily="49" charset="0"/>
              </a:rPr>
              <a:t>)</a:t>
            </a:r>
            <a:endParaRPr lang="en-US" sz="1600" dirty="0">
              <a:effectLst/>
              <a:latin typeface="Consolas" panose="020B0609020204030204" pitchFamily="49" charset="0"/>
              <a:ea typeface="Aptos" panose="020B000402020202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C7004C48-875B-A6A1-07A3-699ACE2AF2FF}"/>
              </a:ext>
            </a:extLst>
          </p:cNvPr>
          <p:cNvSpPr/>
          <p:nvPr/>
        </p:nvSpPr>
        <p:spPr>
          <a:xfrm>
            <a:off x="8167286" y="2796006"/>
            <a:ext cx="3089430" cy="1293971"/>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1600" b="0" i="0" dirty="0" err="1">
                <a:solidFill>
                  <a:srgbClr val="0E6876"/>
                </a:solidFill>
                <a:effectLst/>
                <a:latin typeface="IBM Plex Mono" panose="020B0509050203000203" pitchFamily="49" charset="0"/>
              </a:rPr>
              <a:t>pivot_longer</a:t>
            </a:r>
            <a:r>
              <a:rPr lang="en-US" sz="1600" b="0" i="0" dirty="0">
                <a:solidFill>
                  <a:srgbClr val="213F4B"/>
                </a:solidFill>
                <a:effectLst/>
                <a:latin typeface="IBM Plex Mono" panose="020B0509050203000203" pitchFamily="49" charset="0"/>
              </a:rPr>
              <a:t>(data,</a:t>
            </a:r>
            <a:br>
              <a:rPr lang="en-US" sz="1600" b="0" i="0" dirty="0">
                <a:solidFill>
                  <a:srgbClr val="213F4B"/>
                </a:solidFill>
                <a:effectLst/>
                <a:latin typeface="IBM Plex Mono" panose="020B0509050203000203" pitchFamily="49" charset="0"/>
              </a:rPr>
            </a:br>
            <a:r>
              <a:rPr lang="en-US" sz="1600" b="0" i="0" dirty="0">
                <a:solidFill>
                  <a:srgbClr val="213F4B"/>
                </a:solidFill>
                <a:effectLst/>
                <a:latin typeface="IBM Plex Mono" panose="020B0509050203000203" pitchFamily="49" charset="0"/>
              </a:rPr>
              <a:t> </a:t>
            </a:r>
            <a:r>
              <a:rPr lang="en-US" sz="1600" b="0" i="0" dirty="0">
                <a:solidFill>
                  <a:srgbClr val="8B5101"/>
                </a:solidFill>
                <a:effectLst/>
                <a:latin typeface="IBM Plex Mono" panose="020B0509050203000203" pitchFamily="49" charset="0"/>
              </a:rPr>
              <a:t>cols =</a:t>
            </a:r>
            <a:r>
              <a:rPr lang="en-US" sz="1600" b="0" i="0" dirty="0">
                <a:solidFill>
                  <a:srgbClr val="213F4B"/>
                </a:solidFill>
                <a:effectLst/>
                <a:latin typeface="IBM Plex Mono" panose="020B0509050203000203" pitchFamily="49" charset="0"/>
              </a:rPr>
              <a:t> x</a:t>
            </a:r>
            <a:r>
              <a:rPr lang="en-US" sz="1600" b="0" i="0" dirty="0">
                <a:solidFill>
                  <a:srgbClr val="934373"/>
                </a:solidFill>
                <a:effectLst/>
                <a:latin typeface="IBM Plex Mono" panose="020B0509050203000203" pitchFamily="49" charset="0"/>
              </a:rPr>
              <a:t>:</a:t>
            </a:r>
            <a:r>
              <a:rPr lang="en-US" sz="1600" dirty="0">
                <a:solidFill>
                  <a:srgbClr val="213F4B"/>
                </a:solidFill>
                <a:latin typeface="IBM Plex Mono" panose="020B0509050203000203" pitchFamily="49" charset="0"/>
              </a:rPr>
              <a:t>z</a:t>
            </a:r>
            <a:r>
              <a:rPr lang="en-US" sz="1600" b="0" i="0" dirty="0">
                <a:solidFill>
                  <a:srgbClr val="213F4B"/>
                </a:solidFill>
                <a:effectLst/>
                <a:latin typeface="IBM Plex Mono" panose="020B0509050203000203" pitchFamily="49" charset="0"/>
              </a:rPr>
              <a:t>,</a:t>
            </a:r>
            <a:br>
              <a:rPr lang="en-US" sz="1600" b="0" i="0" dirty="0">
                <a:solidFill>
                  <a:srgbClr val="213F4B"/>
                </a:solidFill>
                <a:effectLst/>
                <a:latin typeface="IBM Plex Mono" panose="020B0509050203000203" pitchFamily="49" charset="0"/>
              </a:rPr>
            </a:br>
            <a:r>
              <a:rPr lang="en-US" sz="1600" b="0" i="0" dirty="0">
                <a:solidFill>
                  <a:srgbClr val="213F4B"/>
                </a:solidFill>
                <a:effectLst/>
                <a:latin typeface="IBM Plex Mono" panose="020B0509050203000203" pitchFamily="49" charset="0"/>
              </a:rPr>
              <a:t> </a:t>
            </a:r>
            <a:r>
              <a:rPr lang="en-US" sz="1600" b="0" i="0" dirty="0" err="1">
                <a:solidFill>
                  <a:srgbClr val="8B5101"/>
                </a:solidFill>
                <a:effectLst/>
                <a:latin typeface="IBM Plex Mono" panose="020B0509050203000203" pitchFamily="49" charset="0"/>
              </a:rPr>
              <a:t>names_to</a:t>
            </a:r>
            <a:r>
              <a:rPr lang="en-US" sz="1600" b="0" i="0" dirty="0">
                <a:solidFill>
                  <a:srgbClr val="8B5101"/>
                </a:solidFill>
                <a:effectLst/>
                <a:latin typeface="IBM Plex Mono" panose="020B0509050203000203" pitchFamily="49" charset="0"/>
              </a:rPr>
              <a:t> =</a:t>
            </a:r>
            <a:r>
              <a:rPr lang="en-US" sz="1600" b="0" i="0" dirty="0">
                <a:solidFill>
                  <a:srgbClr val="213F4B"/>
                </a:solidFill>
                <a:effectLst/>
                <a:latin typeface="IBM Plex Mono" panose="020B0509050203000203" pitchFamily="49" charset="0"/>
              </a:rPr>
              <a:t> </a:t>
            </a:r>
            <a:r>
              <a:rPr lang="en-US" sz="1600" b="0" i="0" dirty="0">
                <a:solidFill>
                  <a:srgbClr val="587B4B"/>
                </a:solidFill>
                <a:effectLst/>
                <a:latin typeface="IBM Plex Mono" panose="020B0509050203000203" pitchFamily="49" charset="0"/>
              </a:rPr>
              <a:t>"key"</a:t>
            </a:r>
            <a:r>
              <a:rPr lang="en-US" sz="1600" b="0" i="0" dirty="0">
                <a:solidFill>
                  <a:srgbClr val="213F4B"/>
                </a:solidFill>
                <a:effectLst/>
                <a:latin typeface="IBM Plex Mono" panose="020B0509050203000203" pitchFamily="49" charset="0"/>
              </a:rPr>
              <a:t>,</a:t>
            </a:r>
            <a:br>
              <a:rPr lang="en-US" sz="1600" b="0" i="0" dirty="0">
                <a:solidFill>
                  <a:srgbClr val="213F4B"/>
                </a:solidFill>
                <a:effectLst/>
                <a:latin typeface="IBM Plex Mono" panose="020B0509050203000203" pitchFamily="49" charset="0"/>
              </a:rPr>
            </a:br>
            <a:r>
              <a:rPr lang="en-US" sz="1600" b="0" i="0" dirty="0">
                <a:solidFill>
                  <a:srgbClr val="213F4B"/>
                </a:solidFill>
                <a:effectLst/>
                <a:latin typeface="IBM Plex Mono" panose="020B0509050203000203" pitchFamily="49" charset="0"/>
              </a:rPr>
              <a:t> </a:t>
            </a:r>
            <a:r>
              <a:rPr lang="en-US" sz="1600" b="0" i="0" dirty="0" err="1">
                <a:solidFill>
                  <a:srgbClr val="8B5101"/>
                </a:solidFill>
                <a:effectLst/>
                <a:latin typeface="IBM Plex Mono" panose="020B0509050203000203" pitchFamily="49" charset="0"/>
              </a:rPr>
              <a:t>values_to</a:t>
            </a:r>
            <a:r>
              <a:rPr lang="en-US" sz="1600" b="0" i="0" dirty="0">
                <a:solidFill>
                  <a:srgbClr val="8B5101"/>
                </a:solidFill>
                <a:effectLst/>
                <a:latin typeface="IBM Plex Mono" panose="020B0509050203000203" pitchFamily="49" charset="0"/>
              </a:rPr>
              <a:t> =</a:t>
            </a:r>
            <a:r>
              <a:rPr lang="en-US" sz="1600" b="0" i="0" dirty="0">
                <a:solidFill>
                  <a:srgbClr val="213F4B"/>
                </a:solidFill>
                <a:effectLst/>
                <a:latin typeface="IBM Plex Mono" panose="020B0509050203000203" pitchFamily="49" charset="0"/>
              </a:rPr>
              <a:t> </a:t>
            </a:r>
            <a:r>
              <a:rPr lang="en-US" sz="1600" b="0" i="0" dirty="0">
                <a:solidFill>
                  <a:srgbClr val="587B4B"/>
                </a:solidFill>
                <a:effectLst/>
                <a:latin typeface="IBM Plex Mono" panose="020B0509050203000203" pitchFamily="49" charset="0"/>
              </a:rPr>
              <a:t>"</a:t>
            </a:r>
            <a:r>
              <a:rPr lang="en-US" sz="1600" b="0" i="0" dirty="0" err="1">
                <a:solidFill>
                  <a:srgbClr val="587B4B"/>
                </a:solidFill>
                <a:effectLst/>
                <a:latin typeface="IBM Plex Mono" panose="020B0509050203000203" pitchFamily="49" charset="0"/>
              </a:rPr>
              <a:t>val</a:t>
            </a:r>
            <a:r>
              <a:rPr lang="en-US" sz="1600" b="0" i="0" dirty="0">
                <a:solidFill>
                  <a:srgbClr val="587B4B"/>
                </a:solidFill>
                <a:effectLst/>
                <a:latin typeface="IBM Plex Mono" panose="020B0509050203000203" pitchFamily="49" charset="0"/>
              </a:rPr>
              <a:t>"</a:t>
            </a:r>
            <a:r>
              <a:rPr lang="en-US" sz="1600" b="0" i="0" dirty="0">
                <a:solidFill>
                  <a:srgbClr val="213F4B"/>
                </a:solidFill>
                <a:effectLst/>
                <a:latin typeface="IBM Plex Mono" panose="020B0509050203000203" pitchFamily="49" charset="0"/>
              </a:rPr>
              <a:t>)</a:t>
            </a:r>
            <a:endParaRPr lang="en-US" sz="1600" dirty="0">
              <a:effectLst/>
              <a:latin typeface="Consolas" panose="020B0609020204030204" pitchFamily="49"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53324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608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2BE3E2-AA8E-CB55-9377-C40892C013B0}"/>
              </a:ext>
            </a:extLst>
          </p:cNvPr>
          <p:cNvSpPr>
            <a:spLocks noGrp="1"/>
          </p:cNvSpPr>
          <p:nvPr>
            <p:ph idx="1"/>
          </p:nvPr>
        </p:nvSpPr>
        <p:spPr/>
        <p:txBody>
          <a:bodyPr/>
          <a:lstStyle/>
          <a:p>
            <a:r>
              <a:rPr lang="en-US" dirty="0"/>
              <a:t>Navigate the Your turn 2 in the </a:t>
            </a:r>
            <a:r>
              <a:rPr lang="en-US" dirty="0" err="1"/>
              <a:t>DataManipulation.Rmd</a:t>
            </a:r>
            <a:br>
              <a:rPr lang="en-US" dirty="0"/>
            </a:br>
            <a:endParaRPr lang="en-US" dirty="0"/>
          </a:p>
          <a:p>
            <a:r>
              <a:rPr lang="en-US" dirty="0"/>
              <a:t>There are some examples of pivoting data frame and other </a:t>
            </a:r>
            <a:r>
              <a:rPr lang="en-US" dirty="0" err="1"/>
              <a:t>tidyr</a:t>
            </a:r>
            <a:r>
              <a:rPr lang="en-US" dirty="0"/>
              <a:t> functions for cleaning data.</a:t>
            </a:r>
          </a:p>
          <a:p>
            <a:r>
              <a:rPr lang="en-US" dirty="0"/>
              <a:t>At the end there is an example dataset to convert fish encounters from long to wide format. </a:t>
            </a:r>
            <a:br>
              <a:rPr lang="en-US" dirty="0"/>
            </a:br>
            <a:br>
              <a:rPr lang="en-US" dirty="0"/>
            </a:br>
            <a:r>
              <a:rPr lang="en-US" sz="2000" dirty="0">
                <a:latin typeface="Lucida Sans" panose="020B0602030504020204" pitchFamily="34" charset="0"/>
              </a:rPr>
              <a:t>📑 use the </a:t>
            </a:r>
            <a:r>
              <a:rPr lang="en-US" sz="2000" dirty="0" err="1">
                <a:latin typeface="Lucida Sans" panose="020B0602030504020204" pitchFamily="34" charset="0"/>
                <a:hlinkClick r:id="rId2"/>
              </a:rPr>
              <a:t>tidyr</a:t>
            </a:r>
            <a:r>
              <a:rPr lang="en-US" sz="2000" dirty="0">
                <a:latin typeface="Lucida Sans" panose="020B0602030504020204" pitchFamily="34" charset="0"/>
                <a:hlinkClick r:id="rId2"/>
              </a:rPr>
              <a:t> cheat sheet </a:t>
            </a:r>
            <a:r>
              <a:rPr lang="en-US" sz="2000" dirty="0">
                <a:latin typeface="Lucida Sans" panose="020B0602030504020204" pitchFamily="34" charset="0"/>
              </a:rPr>
              <a:t>or `?help` function in R</a:t>
            </a:r>
            <a:br>
              <a:rPr lang="en-US" sz="2000" dirty="0">
                <a:latin typeface="Lucida Sans" panose="020B0602030504020204" pitchFamily="34" charset="0"/>
              </a:rPr>
            </a:br>
            <a:br>
              <a:rPr lang="en-US" sz="2000" dirty="0">
                <a:latin typeface="Lucida Sans" panose="020B0602030504020204" pitchFamily="34" charset="0"/>
              </a:rPr>
            </a:br>
            <a:r>
              <a:rPr lang="en-US" sz="2000" dirty="0">
                <a:latin typeface="Lucida Sans" panose="020B0602030504020204" pitchFamily="34" charset="0"/>
              </a:rPr>
              <a:t>🤚feel free to ask any questions</a:t>
            </a:r>
            <a:endParaRPr lang="en-US" sz="2000" dirty="0"/>
          </a:p>
          <a:p>
            <a:endParaRPr lang="en-US" dirty="0"/>
          </a:p>
        </p:txBody>
      </p:sp>
      <p:sp>
        <p:nvSpPr>
          <p:cNvPr id="3" name="Title 2">
            <a:extLst>
              <a:ext uri="{FF2B5EF4-FFF2-40B4-BE49-F238E27FC236}">
                <a16:creationId xmlns:a16="http://schemas.microsoft.com/office/drawing/2014/main" id="{A4096D5E-1E74-D9E4-79AA-FB40A1D75D4A}"/>
              </a:ext>
            </a:extLst>
          </p:cNvPr>
          <p:cNvSpPr>
            <a:spLocks noGrp="1"/>
          </p:cNvSpPr>
          <p:nvPr>
            <p:ph type="title"/>
          </p:nvPr>
        </p:nvSpPr>
        <p:spPr/>
        <p:txBody>
          <a:bodyPr>
            <a:normAutofit/>
          </a:bodyPr>
          <a:lstStyle/>
          <a:p>
            <a:r>
              <a:rPr lang="en-US" dirty="0"/>
              <a:t>Your turn 2	</a:t>
            </a:r>
          </a:p>
        </p:txBody>
      </p:sp>
    </p:spTree>
    <p:extLst>
      <p:ext uri="{BB962C8B-B14F-4D97-AF65-F5344CB8AC3E}">
        <p14:creationId xmlns:p14="http://schemas.microsoft.com/office/powerpoint/2010/main" val="2977438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61D208-9072-EAB8-682C-E143DDF6470A}"/>
              </a:ext>
            </a:extLst>
          </p:cNvPr>
          <p:cNvSpPr>
            <a:spLocks noGrp="1"/>
          </p:cNvSpPr>
          <p:nvPr>
            <p:ph type="title"/>
          </p:nvPr>
        </p:nvSpPr>
        <p:spPr/>
        <p:txBody>
          <a:bodyPr/>
          <a:lstStyle/>
          <a:p>
            <a:r>
              <a:rPr lang="en-US" dirty="0" err="1"/>
              <a:t>readr</a:t>
            </a:r>
            <a:r>
              <a:rPr lang="en-US" dirty="0"/>
              <a:t> – importing data</a:t>
            </a:r>
          </a:p>
        </p:txBody>
      </p:sp>
      <p:pic>
        <p:nvPicPr>
          <p:cNvPr id="4" name="Picture 3">
            <a:extLst>
              <a:ext uri="{FF2B5EF4-FFF2-40B4-BE49-F238E27FC236}">
                <a16:creationId xmlns:a16="http://schemas.microsoft.com/office/drawing/2014/main" id="{F366CEFB-48DB-09C6-A43C-C38C7FEF9551}"/>
              </a:ext>
            </a:extLst>
          </p:cNvPr>
          <p:cNvPicPr>
            <a:picLocks noChangeAspect="1"/>
          </p:cNvPicPr>
          <p:nvPr/>
        </p:nvPicPr>
        <p:blipFill>
          <a:blip r:embed="rId2"/>
          <a:stretch>
            <a:fillRect/>
          </a:stretch>
        </p:blipFill>
        <p:spPr>
          <a:xfrm>
            <a:off x="10679723" y="158744"/>
            <a:ext cx="873662" cy="1008071"/>
          </a:xfrm>
          <a:prstGeom prst="rect">
            <a:avLst/>
          </a:prstGeom>
        </p:spPr>
      </p:pic>
      <p:pic>
        <p:nvPicPr>
          <p:cNvPr id="47106" name="Picture 2">
            <a:extLst>
              <a:ext uri="{FF2B5EF4-FFF2-40B4-BE49-F238E27FC236}">
                <a16:creationId xmlns:a16="http://schemas.microsoft.com/office/drawing/2014/main" id="{9011ACB4-BE55-28D4-E9C2-A395024C9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396" y="1742446"/>
            <a:ext cx="9613207" cy="49568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2CCAA2-92C7-AF86-4AA2-8715AF9F2E6D}"/>
              </a:ext>
            </a:extLst>
          </p:cNvPr>
          <p:cNvSpPr txBox="1"/>
          <p:nvPr/>
        </p:nvSpPr>
        <p:spPr>
          <a:xfrm>
            <a:off x="4188341" y="6299146"/>
            <a:ext cx="3815315" cy="400110"/>
          </a:xfrm>
          <a:prstGeom prst="rect">
            <a:avLst/>
          </a:prstGeom>
          <a:noFill/>
        </p:spPr>
        <p:txBody>
          <a:bodyPr wrap="square">
            <a:spAutoFit/>
          </a:bodyPr>
          <a:lstStyle/>
          <a:p>
            <a:r>
              <a:rPr lang="en-US" sz="1000" b="0" i="0" dirty="0">
                <a:solidFill>
                  <a:srgbClr val="454545"/>
                </a:solidFill>
                <a:effectLst/>
                <a:latin typeface="ksqy"/>
              </a:rPr>
              <a:t>Illustrations from the </a:t>
            </a:r>
            <a:r>
              <a:rPr lang="en-US" sz="1000" b="0" i="0" u="sng" dirty="0" err="1">
                <a:solidFill>
                  <a:srgbClr val="0024B0"/>
                </a:solidFill>
                <a:effectLst/>
                <a:latin typeface="ksqy"/>
                <a:hlinkClick r:id="rId4"/>
              </a:rPr>
              <a:t>Openscapes</a:t>
            </a:r>
            <a:r>
              <a:rPr lang="en-US" sz="1000" b="0" i="0" dirty="0">
                <a:solidFill>
                  <a:srgbClr val="454545"/>
                </a:solidFill>
                <a:effectLst/>
                <a:latin typeface="ksqy"/>
              </a:rPr>
              <a:t> blog </a:t>
            </a:r>
            <a:r>
              <a:rPr lang="en-US" sz="1000" b="0" i="1" u="sng" dirty="0">
                <a:solidFill>
                  <a:srgbClr val="0024B0"/>
                </a:solidFill>
                <a:effectLst/>
                <a:latin typeface="ksqy"/>
                <a:hlinkClick r:id="rId5"/>
              </a:rPr>
              <a:t>Tidy Data for reproducibility, efficiency, and collaboration</a:t>
            </a:r>
            <a:r>
              <a:rPr lang="en-US" sz="1000" b="0" i="0" dirty="0">
                <a:solidFill>
                  <a:srgbClr val="454545"/>
                </a:solidFill>
                <a:effectLst/>
                <a:latin typeface="ksqy"/>
              </a:rPr>
              <a:t> by Julia Lowndes and Allison Horst</a:t>
            </a:r>
            <a:endParaRPr lang="en-US" sz="1000" dirty="0"/>
          </a:p>
        </p:txBody>
      </p:sp>
    </p:spTree>
    <p:extLst>
      <p:ext uri="{BB962C8B-B14F-4D97-AF65-F5344CB8AC3E}">
        <p14:creationId xmlns:p14="http://schemas.microsoft.com/office/powerpoint/2010/main" val="983546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A9DD-31EA-0069-3C5F-F7255CB9F0F9}"/>
              </a:ext>
            </a:extLst>
          </p:cNvPr>
          <p:cNvSpPr>
            <a:spLocks noGrp="1"/>
          </p:cNvSpPr>
          <p:nvPr>
            <p:ph type="title"/>
          </p:nvPr>
        </p:nvSpPr>
        <p:spPr/>
        <p:txBody>
          <a:bodyPr/>
          <a:lstStyle/>
          <a:p>
            <a:r>
              <a:rPr lang="en-US" dirty="0"/>
              <a:t>But First! Some computer review</a:t>
            </a:r>
          </a:p>
        </p:txBody>
      </p:sp>
      <p:sp>
        <p:nvSpPr>
          <p:cNvPr id="3" name="Content Placeholder 2">
            <a:extLst>
              <a:ext uri="{FF2B5EF4-FFF2-40B4-BE49-F238E27FC236}">
                <a16:creationId xmlns:a16="http://schemas.microsoft.com/office/drawing/2014/main" id="{3F18AF3E-58AD-4289-E864-4BC6A6610420}"/>
              </a:ext>
            </a:extLst>
          </p:cNvPr>
          <p:cNvSpPr>
            <a:spLocks noGrp="1"/>
          </p:cNvSpPr>
          <p:nvPr>
            <p:ph idx="1"/>
          </p:nvPr>
        </p:nvSpPr>
        <p:spPr>
          <a:xfrm>
            <a:off x="838200" y="1825625"/>
            <a:ext cx="6486331" cy="4351338"/>
          </a:xfrm>
        </p:spPr>
        <p:txBody>
          <a:bodyPr/>
          <a:lstStyle/>
          <a:p>
            <a:pPr marL="0" indent="0">
              <a:buNone/>
            </a:pPr>
            <a:r>
              <a:rPr lang="en-US" dirty="0"/>
              <a:t>Spending time at the outset thinking about folder structure and data setup will save you LOTS of time later on. So we’ll review:</a:t>
            </a:r>
          </a:p>
          <a:p>
            <a:pPr lvl="1">
              <a:spcBef>
                <a:spcPts val="1200"/>
              </a:spcBef>
              <a:spcAft>
                <a:spcPts val="600"/>
              </a:spcAft>
            </a:pPr>
            <a:r>
              <a:rPr lang="en-US" sz="2800" dirty="0"/>
              <a:t>Folder structure – Where IS it?</a:t>
            </a:r>
          </a:p>
          <a:p>
            <a:pPr lvl="1">
              <a:spcBef>
                <a:spcPts val="1200"/>
              </a:spcBef>
              <a:spcAft>
                <a:spcPts val="600"/>
              </a:spcAft>
            </a:pPr>
            <a:r>
              <a:rPr lang="en-US" sz="2800" dirty="0"/>
              <a:t>Data Organization – Is it clear?</a:t>
            </a:r>
          </a:p>
          <a:p>
            <a:pPr lvl="1">
              <a:spcBef>
                <a:spcPts val="1200"/>
              </a:spcBef>
              <a:spcAft>
                <a:spcPts val="600"/>
              </a:spcAft>
            </a:pPr>
            <a:r>
              <a:rPr lang="en-US" sz="2800" dirty="0"/>
              <a:t>Benefits of tidy data</a:t>
            </a:r>
          </a:p>
          <a:p>
            <a:pPr marL="457200" lvl="1" indent="0">
              <a:spcBef>
                <a:spcPts val="1200"/>
              </a:spcBef>
              <a:spcAft>
                <a:spcPts val="600"/>
              </a:spcAft>
              <a:buNone/>
            </a:pPr>
            <a:endParaRPr lang="en-US" sz="2800" dirty="0"/>
          </a:p>
          <a:p>
            <a:endParaRPr lang="en-US" dirty="0"/>
          </a:p>
          <a:p>
            <a:endParaRPr lang="en-US" dirty="0"/>
          </a:p>
        </p:txBody>
      </p:sp>
      <p:sp>
        <p:nvSpPr>
          <p:cNvPr id="4" name="Slide Number Placeholder 3">
            <a:extLst>
              <a:ext uri="{FF2B5EF4-FFF2-40B4-BE49-F238E27FC236}">
                <a16:creationId xmlns:a16="http://schemas.microsoft.com/office/drawing/2014/main" id="{449D6108-1C10-E176-FAF7-E4268C582D92}"/>
              </a:ext>
            </a:extLst>
          </p:cNvPr>
          <p:cNvSpPr>
            <a:spLocks noGrp="1"/>
          </p:cNvSpPr>
          <p:nvPr>
            <p:ph type="sldNum" sz="quarter" idx="12"/>
          </p:nvPr>
        </p:nvSpPr>
        <p:spPr/>
        <p:txBody>
          <a:bodyPr/>
          <a:lstStyle/>
          <a:p>
            <a:fld id="{AAD8A31E-A4F3-4577-8E71-C696B2CAECD5}" type="slidenum">
              <a:rPr lang="en-US" smtClean="0"/>
              <a:t>54</a:t>
            </a:fld>
            <a:endParaRPr lang="en-US"/>
          </a:p>
        </p:txBody>
      </p:sp>
      <p:sp>
        <p:nvSpPr>
          <p:cNvPr id="7" name="Rectangle 6">
            <a:extLst>
              <a:ext uri="{FF2B5EF4-FFF2-40B4-BE49-F238E27FC236}">
                <a16:creationId xmlns:a16="http://schemas.microsoft.com/office/drawing/2014/main" id="{D4F2B9BC-4EED-6A33-6113-4B03904EF54E}"/>
              </a:ext>
            </a:extLst>
          </p:cNvPr>
          <p:cNvSpPr/>
          <p:nvPr/>
        </p:nvSpPr>
        <p:spPr>
          <a:xfrm>
            <a:off x="7097855" y="4735810"/>
            <a:ext cx="5359364" cy="1985665"/>
          </a:xfrm>
          <a:prstGeom prst="rect">
            <a:avLst/>
          </a:prstGeom>
          <a:noFill/>
        </p:spPr>
        <p:txBody>
          <a:bodyPr wrap="none" lIns="91440" tIns="45720" rIns="91440" bIns="45720">
            <a:prstTxWarp prst="textArchUp">
              <a:avLst/>
            </a:prstTxWarp>
            <a:spAutoFit/>
          </a:bodyPr>
          <a:lstStyle/>
          <a:p>
            <a:pPr algn="ctr"/>
            <a:r>
              <a:rPr lang="en-US" sz="8000" b="1" dirty="0">
                <a:ln w="10160">
                  <a:solidFill>
                    <a:srgbClr val="7030A0"/>
                  </a:solidFill>
                  <a:prstDash val="solid"/>
                </a:ln>
                <a:solidFill>
                  <a:srgbClr val="E2CFF1"/>
                </a:solidFill>
                <a:effectLst>
                  <a:outerShdw blurRad="38100" dist="22860" dir="5400000" algn="tl" rotWithShape="0">
                    <a:srgbClr val="000000">
                      <a:alpha val="30000"/>
                    </a:srgbClr>
                  </a:outerShdw>
                </a:effectLst>
              </a:rPr>
              <a:t>Computer</a:t>
            </a:r>
            <a:br>
              <a:rPr lang="en-US" sz="8000" b="1" dirty="0">
                <a:ln w="10160">
                  <a:solidFill>
                    <a:srgbClr val="7030A0"/>
                  </a:solidFill>
                  <a:prstDash val="solid"/>
                </a:ln>
                <a:solidFill>
                  <a:srgbClr val="E2CFF1"/>
                </a:solidFill>
                <a:effectLst>
                  <a:outerShdw blurRad="38100" dist="22860" dir="5400000" algn="tl" rotWithShape="0">
                    <a:srgbClr val="000000">
                      <a:alpha val="30000"/>
                    </a:srgbClr>
                  </a:outerShdw>
                </a:effectLst>
              </a:rPr>
            </a:br>
            <a:r>
              <a:rPr lang="en-US" sz="8000" b="1" dirty="0">
                <a:ln w="10160">
                  <a:solidFill>
                    <a:srgbClr val="7030A0"/>
                  </a:solidFill>
                  <a:prstDash val="solid"/>
                </a:ln>
                <a:solidFill>
                  <a:srgbClr val="E2CFF1"/>
                </a:solidFill>
                <a:effectLst>
                  <a:outerShdw blurRad="38100" dist="22860" dir="5400000" algn="tl" rotWithShape="0">
                    <a:srgbClr val="000000">
                      <a:alpha val="30000"/>
                    </a:srgbClr>
                  </a:outerShdw>
                </a:effectLst>
              </a:rPr>
              <a:t>Review</a:t>
            </a:r>
            <a:r>
              <a:rPr lang="en-US" sz="8000" b="1" cap="none" spc="0" dirty="0">
                <a:ln w="10160">
                  <a:solidFill>
                    <a:srgbClr val="7030A0"/>
                  </a:solidFill>
                  <a:prstDash val="solid"/>
                </a:ln>
                <a:solidFill>
                  <a:srgbClr val="E2CFF1"/>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2981754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6456B-1377-C10A-882B-3DE2042BD799}"/>
              </a:ext>
            </a:extLst>
          </p:cNvPr>
          <p:cNvSpPr>
            <a:spLocks noGrp="1"/>
          </p:cNvSpPr>
          <p:nvPr>
            <p:ph type="title"/>
          </p:nvPr>
        </p:nvSpPr>
        <p:spPr/>
        <p:txBody>
          <a:bodyPr/>
          <a:lstStyle/>
          <a:p>
            <a:r>
              <a:rPr lang="en-US" dirty="0"/>
              <a:t>Folder Structure</a:t>
            </a:r>
          </a:p>
        </p:txBody>
      </p:sp>
      <p:sp>
        <p:nvSpPr>
          <p:cNvPr id="3" name="Content Placeholder 2">
            <a:extLst>
              <a:ext uri="{FF2B5EF4-FFF2-40B4-BE49-F238E27FC236}">
                <a16:creationId xmlns:a16="http://schemas.microsoft.com/office/drawing/2014/main" id="{44C91FCA-79E9-3F9C-5D86-A1ADC74D9C20}"/>
              </a:ext>
            </a:extLst>
          </p:cNvPr>
          <p:cNvSpPr>
            <a:spLocks noGrp="1"/>
          </p:cNvSpPr>
          <p:nvPr>
            <p:ph idx="1"/>
          </p:nvPr>
        </p:nvSpPr>
        <p:spPr>
          <a:xfrm>
            <a:off x="838200" y="1825625"/>
            <a:ext cx="4870142" cy="4351338"/>
          </a:xfrm>
        </p:spPr>
        <p:txBody>
          <a:bodyPr>
            <a:normAutofit lnSpcReduction="10000"/>
          </a:bodyPr>
          <a:lstStyle/>
          <a:p>
            <a:r>
              <a:rPr lang="en-US" dirty="0"/>
              <a:t>It is </a:t>
            </a:r>
            <a:r>
              <a:rPr lang="en-US" i="1" dirty="0"/>
              <a:t>very</a:t>
            </a:r>
            <a:r>
              <a:rPr lang="en-US" dirty="0"/>
              <a:t> helpful to standardize your structure</a:t>
            </a:r>
          </a:p>
          <a:p>
            <a:endParaRPr lang="en-US" dirty="0"/>
          </a:p>
          <a:p>
            <a:r>
              <a:rPr lang="en-US" dirty="0"/>
              <a:t>Under your main project folder, use one .</a:t>
            </a:r>
            <a:r>
              <a:rPr lang="en-US" dirty="0" err="1"/>
              <a:t>Rproj</a:t>
            </a:r>
            <a:r>
              <a:rPr lang="en-US" dirty="0"/>
              <a:t> for that group of analyses. Use folders named:</a:t>
            </a:r>
          </a:p>
          <a:p>
            <a:pPr lvl="1"/>
            <a:r>
              <a:rPr lang="en-US" dirty="0"/>
              <a:t>data </a:t>
            </a:r>
          </a:p>
          <a:p>
            <a:pPr lvl="1"/>
            <a:r>
              <a:rPr lang="en-US" dirty="0"/>
              <a:t>code (or “analysis”) </a:t>
            </a:r>
          </a:p>
          <a:p>
            <a:pPr lvl="1"/>
            <a:r>
              <a:rPr lang="en-US" dirty="0"/>
              <a:t>output </a:t>
            </a:r>
          </a:p>
          <a:p>
            <a:pPr lvl="1"/>
            <a:r>
              <a:rPr lang="en-US" dirty="0"/>
              <a:t>etc. </a:t>
            </a:r>
          </a:p>
          <a:p>
            <a:endParaRPr lang="en-US" dirty="0"/>
          </a:p>
        </p:txBody>
      </p:sp>
      <p:pic>
        <p:nvPicPr>
          <p:cNvPr id="6" name="Picture 5">
            <a:extLst>
              <a:ext uri="{FF2B5EF4-FFF2-40B4-BE49-F238E27FC236}">
                <a16:creationId xmlns:a16="http://schemas.microsoft.com/office/drawing/2014/main" id="{5F31A727-2D33-7CF6-CF9A-DACB85F62843}"/>
              </a:ext>
            </a:extLst>
          </p:cNvPr>
          <p:cNvPicPr>
            <a:picLocks noChangeAspect="1"/>
          </p:cNvPicPr>
          <p:nvPr/>
        </p:nvPicPr>
        <p:blipFill>
          <a:blip r:embed="rId2"/>
          <a:stretch>
            <a:fillRect/>
          </a:stretch>
        </p:blipFill>
        <p:spPr>
          <a:xfrm>
            <a:off x="5945080" y="1585928"/>
            <a:ext cx="5921540" cy="3301546"/>
          </a:xfrm>
          <a:prstGeom prst="rect">
            <a:avLst/>
          </a:prstGeom>
          <a:ln>
            <a:solidFill>
              <a:schemeClr val="tx1"/>
            </a:solidFill>
          </a:ln>
        </p:spPr>
      </p:pic>
      <p:sp>
        <p:nvSpPr>
          <p:cNvPr id="7" name="Slide Number Placeholder 6">
            <a:extLst>
              <a:ext uri="{FF2B5EF4-FFF2-40B4-BE49-F238E27FC236}">
                <a16:creationId xmlns:a16="http://schemas.microsoft.com/office/drawing/2014/main" id="{314BB56C-3A4B-816D-599B-E0F025C4442A}"/>
              </a:ext>
            </a:extLst>
          </p:cNvPr>
          <p:cNvSpPr>
            <a:spLocks noGrp="1"/>
          </p:cNvSpPr>
          <p:nvPr>
            <p:ph type="sldNum" sz="quarter" idx="12"/>
          </p:nvPr>
        </p:nvSpPr>
        <p:spPr/>
        <p:txBody>
          <a:bodyPr/>
          <a:lstStyle/>
          <a:p>
            <a:fld id="{AAD8A31E-A4F3-4577-8E71-C696B2CAECD5}" type="slidenum">
              <a:rPr lang="en-US" smtClean="0"/>
              <a:t>55</a:t>
            </a:fld>
            <a:endParaRPr lang="en-US"/>
          </a:p>
        </p:txBody>
      </p:sp>
    </p:spTree>
    <p:extLst>
      <p:ext uri="{BB962C8B-B14F-4D97-AF65-F5344CB8AC3E}">
        <p14:creationId xmlns:p14="http://schemas.microsoft.com/office/powerpoint/2010/main" val="2214363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B9D9-90CC-37A4-5A12-45B1B0495204}"/>
              </a:ext>
            </a:extLst>
          </p:cNvPr>
          <p:cNvSpPr>
            <a:spLocks noGrp="1"/>
          </p:cNvSpPr>
          <p:nvPr>
            <p:ph type="title"/>
          </p:nvPr>
        </p:nvSpPr>
        <p:spPr/>
        <p:txBody>
          <a:bodyPr/>
          <a:lstStyle/>
          <a:p>
            <a:r>
              <a:rPr lang="en-US" dirty="0"/>
              <a:t>Folders (Directories)</a:t>
            </a:r>
          </a:p>
        </p:txBody>
      </p:sp>
      <p:sp>
        <p:nvSpPr>
          <p:cNvPr id="4" name="Content Placeholder 2">
            <a:extLst>
              <a:ext uri="{FF2B5EF4-FFF2-40B4-BE49-F238E27FC236}">
                <a16:creationId xmlns:a16="http://schemas.microsoft.com/office/drawing/2014/main" id="{94C2CAD0-D3C2-B6FC-CF52-2BE4DAB97EFD}"/>
              </a:ext>
            </a:extLst>
          </p:cNvPr>
          <p:cNvSpPr>
            <a:spLocks noGrp="1"/>
          </p:cNvSpPr>
          <p:nvPr>
            <p:ph idx="1"/>
          </p:nvPr>
        </p:nvSpPr>
        <p:spPr>
          <a:xfrm>
            <a:off x="838200" y="1825625"/>
            <a:ext cx="5743575" cy="4895850"/>
          </a:xfrm>
        </p:spPr>
        <p:txBody>
          <a:bodyPr>
            <a:normAutofit/>
          </a:bodyPr>
          <a:lstStyle/>
          <a:p>
            <a:r>
              <a:rPr lang="en-US" dirty="0"/>
              <a:t>What is a directory? </a:t>
            </a:r>
          </a:p>
          <a:p>
            <a:pPr marL="0" indent="0">
              <a:buNone/>
            </a:pPr>
            <a:endParaRPr lang="en-US" dirty="0"/>
          </a:p>
          <a:p>
            <a:r>
              <a:rPr lang="en-US" dirty="0"/>
              <a:t>Using modern tools in R (like </a:t>
            </a:r>
            <a:r>
              <a:rPr lang="en-US" dirty="0" err="1"/>
              <a:t>RProjects</a:t>
            </a:r>
            <a:r>
              <a:rPr lang="en-US" dirty="0"/>
              <a:t>!) avoids many of the headaches with directories; regardless, it’s important to be aware of these issues. </a:t>
            </a:r>
          </a:p>
          <a:p>
            <a:endParaRPr lang="en-US" dirty="0"/>
          </a:p>
          <a:p>
            <a:r>
              <a:rPr lang="en-US" dirty="0"/>
              <a:t>Before importing your data, you should know where R thinks </a:t>
            </a:r>
            <a:r>
              <a:rPr lang="en-US"/>
              <a:t>you are </a:t>
            </a:r>
            <a:endParaRPr lang="en-US" dirty="0"/>
          </a:p>
          <a:p>
            <a:endParaRPr lang="en-US" dirty="0"/>
          </a:p>
        </p:txBody>
      </p:sp>
      <p:sp>
        <p:nvSpPr>
          <p:cNvPr id="6" name="Slide Number Placeholder 5">
            <a:extLst>
              <a:ext uri="{FF2B5EF4-FFF2-40B4-BE49-F238E27FC236}">
                <a16:creationId xmlns:a16="http://schemas.microsoft.com/office/drawing/2014/main" id="{74B3464A-5237-D678-138C-8BFD9D2ED936}"/>
              </a:ext>
            </a:extLst>
          </p:cNvPr>
          <p:cNvSpPr>
            <a:spLocks noGrp="1"/>
          </p:cNvSpPr>
          <p:nvPr>
            <p:ph type="sldNum" sz="quarter" idx="12"/>
          </p:nvPr>
        </p:nvSpPr>
        <p:spPr/>
        <p:txBody>
          <a:bodyPr/>
          <a:lstStyle/>
          <a:p>
            <a:fld id="{AAD8A31E-A4F3-4577-8E71-C696B2CAECD5}" type="slidenum">
              <a:rPr lang="en-US" smtClean="0"/>
              <a:t>56</a:t>
            </a:fld>
            <a:endParaRPr lang="en-US"/>
          </a:p>
        </p:txBody>
      </p:sp>
      <p:grpSp>
        <p:nvGrpSpPr>
          <p:cNvPr id="13" name="Group 12">
            <a:extLst>
              <a:ext uri="{FF2B5EF4-FFF2-40B4-BE49-F238E27FC236}">
                <a16:creationId xmlns:a16="http://schemas.microsoft.com/office/drawing/2014/main" id="{FC223DE3-EE83-2048-61CD-88C64FE988C3}"/>
              </a:ext>
            </a:extLst>
          </p:cNvPr>
          <p:cNvGrpSpPr/>
          <p:nvPr/>
        </p:nvGrpSpPr>
        <p:grpSpPr>
          <a:xfrm>
            <a:off x="8100391" y="2334123"/>
            <a:ext cx="3253409" cy="3253409"/>
            <a:chOff x="8183218" y="1934073"/>
            <a:chExt cx="3253409" cy="3253409"/>
          </a:xfrm>
        </p:grpSpPr>
        <p:pic>
          <p:nvPicPr>
            <p:cNvPr id="11" name="Graphic 10" descr="Open folder with solid fill">
              <a:extLst>
                <a:ext uri="{FF2B5EF4-FFF2-40B4-BE49-F238E27FC236}">
                  <a16:creationId xmlns:a16="http://schemas.microsoft.com/office/drawing/2014/main" id="{AC679A6F-B78D-729A-865A-ABC0E4305A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3218" y="1934073"/>
              <a:ext cx="3253409" cy="3253409"/>
            </a:xfrm>
            <a:prstGeom prst="rect">
              <a:avLst/>
            </a:prstGeom>
          </p:spPr>
        </p:pic>
        <p:sp>
          <p:nvSpPr>
            <p:cNvPr id="12" name="TextBox 11">
              <a:extLst>
                <a:ext uri="{FF2B5EF4-FFF2-40B4-BE49-F238E27FC236}">
                  <a16:creationId xmlns:a16="http://schemas.microsoft.com/office/drawing/2014/main" id="{3E91166B-BC95-CCAC-D73B-8F197D5F8D08}"/>
                </a:ext>
              </a:extLst>
            </p:cNvPr>
            <p:cNvSpPr txBox="1"/>
            <p:nvPr/>
          </p:nvSpPr>
          <p:spPr>
            <a:xfrm>
              <a:off x="9073904" y="3719656"/>
              <a:ext cx="1626377" cy="405050"/>
            </a:xfrm>
            <a:prstGeom prst="rect">
              <a:avLst/>
            </a:prstGeom>
            <a:noFill/>
          </p:spPr>
          <p:txBody>
            <a:bodyPr wrap="square" rtlCol="0">
              <a:prstTxWarp prst="textFadeRight">
                <a:avLst>
                  <a:gd name="adj" fmla="val 8425"/>
                </a:avLst>
              </a:prstTxWarp>
              <a:spAutoFit/>
            </a:bodyPr>
            <a:lstStyle/>
            <a:p>
              <a:r>
                <a:rPr lang="en-US" i="1" dirty="0">
                  <a:solidFill>
                    <a:schemeClr val="bg1"/>
                  </a:solidFill>
                </a:rPr>
                <a:t>somewhere on </a:t>
              </a:r>
            </a:p>
            <a:p>
              <a:r>
                <a:rPr lang="en-US" i="1" dirty="0">
                  <a:solidFill>
                    <a:schemeClr val="bg1"/>
                  </a:solidFill>
                </a:rPr>
                <a:t>your computer</a:t>
              </a:r>
            </a:p>
          </p:txBody>
        </p:sp>
      </p:grpSp>
    </p:spTree>
    <p:extLst>
      <p:ext uri="{BB962C8B-B14F-4D97-AF65-F5344CB8AC3E}">
        <p14:creationId xmlns:p14="http://schemas.microsoft.com/office/powerpoint/2010/main" val="3043953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2BF01C-45B0-F711-AE31-9C21D61A58D4}"/>
              </a:ext>
            </a:extLst>
          </p:cNvPr>
          <p:cNvSpPr>
            <a:spLocks noGrp="1"/>
          </p:cNvSpPr>
          <p:nvPr>
            <p:ph idx="1"/>
          </p:nvPr>
        </p:nvSpPr>
        <p:spPr>
          <a:xfrm>
            <a:off x="838200" y="1610139"/>
            <a:ext cx="5324475" cy="3796748"/>
          </a:xfrm>
        </p:spPr>
        <p:txBody>
          <a:bodyPr>
            <a:normAutofit/>
          </a:bodyPr>
          <a:lstStyle/>
          <a:p>
            <a:r>
              <a:rPr lang="en-US" dirty="0"/>
              <a:t>Use </a:t>
            </a:r>
            <a:r>
              <a:rPr lang="en-US" sz="2400" b="1" dirty="0" err="1">
                <a:latin typeface="Consolas" panose="020B0609020204030204" pitchFamily="49" charset="0"/>
              </a:rPr>
              <a:t>getwd</a:t>
            </a:r>
            <a:r>
              <a:rPr lang="en-US" sz="2400" b="1" dirty="0">
                <a:latin typeface="Consolas" panose="020B0609020204030204" pitchFamily="49" charset="0"/>
              </a:rPr>
              <a:t>()</a:t>
            </a:r>
            <a:r>
              <a:rPr lang="en-US" sz="2400" dirty="0">
                <a:latin typeface="Calibri" panose="020F0502020204030204" pitchFamily="34" charset="0"/>
                <a:cs typeface="Calibri" panose="020F0502020204030204" pitchFamily="34" charset="0"/>
              </a:rPr>
              <a:t> </a:t>
            </a:r>
            <a:r>
              <a:rPr lang="en-US" dirty="0"/>
              <a:t>to see what folder R is currently set to </a:t>
            </a:r>
          </a:p>
          <a:p>
            <a:pPr>
              <a:spcBef>
                <a:spcPts val="2400"/>
              </a:spcBef>
            </a:pPr>
            <a:r>
              <a:rPr lang="en-US" dirty="0"/>
              <a:t>Type </a:t>
            </a:r>
            <a:r>
              <a:rPr lang="en-US" sz="2400" b="1" dirty="0" err="1">
                <a:latin typeface="Consolas" panose="020B0609020204030204" pitchFamily="49" charset="0"/>
              </a:rPr>
              <a:t>file.choose</a:t>
            </a:r>
            <a:r>
              <a:rPr lang="en-US" sz="2400" b="1" dirty="0">
                <a:latin typeface="Consolas" panose="020B0609020204030204" pitchFamily="49" charset="0"/>
              </a:rPr>
              <a:t>()</a:t>
            </a:r>
            <a:r>
              <a:rPr lang="en-US" sz="2400" dirty="0">
                <a:latin typeface="Calibri" panose="020F0502020204030204" pitchFamily="34" charset="0"/>
                <a:cs typeface="Calibri" panose="020F0502020204030204" pitchFamily="34" charset="0"/>
              </a:rPr>
              <a:t> </a:t>
            </a:r>
            <a:r>
              <a:rPr lang="en-US" dirty="0"/>
              <a:t>to see the exact location of a file </a:t>
            </a:r>
          </a:p>
          <a:p>
            <a:pPr lvl="1"/>
            <a:r>
              <a:rPr lang="en-US" dirty="0"/>
              <a:t>Click the file you’d like, it will print file location to the console</a:t>
            </a:r>
          </a:p>
          <a:p>
            <a:pPr>
              <a:spcBef>
                <a:spcPts val="2400"/>
              </a:spcBef>
            </a:pPr>
            <a:r>
              <a:rPr lang="en-US" dirty="0"/>
              <a:t>When using </a:t>
            </a:r>
            <a:r>
              <a:rPr lang="en-US" dirty="0" err="1"/>
              <a:t>RProjects</a:t>
            </a:r>
            <a:r>
              <a:rPr lang="en-US" dirty="0"/>
              <a:t>, we can use relative file paths:</a:t>
            </a:r>
          </a:p>
          <a:p>
            <a:endParaRPr lang="en-US" dirty="0"/>
          </a:p>
        </p:txBody>
      </p:sp>
      <p:sp>
        <p:nvSpPr>
          <p:cNvPr id="3" name="Slide Number Placeholder 2">
            <a:extLst>
              <a:ext uri="{FF2B5EF4-FFF2-40B4-BE49-F238E27FC236}">
                <a16:creationId xmlns:a16="http://schemas.microsoft.com/office/drawing/2014/main" id="{33DE21D2-DF47-B870-D57B-CC45C766A8FB}"/>
              </a:ext>
            </a:extLst>
          </p:cNvPr>
          <p:cNvSpPr>
            <a:spLocks noGrp="1"/>
          </p:cNvSpPr>
          <p:nvPr>
            <p:ph type="sldNum" sz="quarter" idx="12"/>
          </p:nvPr>
        </p:nvSpPr>
        <p:spPr/>
        <p:txBody>
          <a:bodyPr/>
          <a:lstStyle/>
          <a:p>
            <a:fld id="{AAD8A31E-A4F3-4577-8E71-C696B2CAECD5}" type="slidenum">
              <a:rPr lang="en-US" smtClean="0"/>
              <a:t>57</a:t>
            </a:fld>
            <a:endParaRPr lang="en-US"/>
          </a:p>
        </p:txBody>
      </p:sp>
      <p:sp>
        <p:nvSpPr>
          <p:cNvPr id="4" name="Title 3">
            <a:extLst>
              <a:ext uri="{FF2B5EF4-FFF2-40B4-BE49-F238E27FC236}">
                <a16:creationId xmlns:a16="http://schemas.microsoft.com/office/drawing/2014/main" id="{DB89215A-E38A-D718-2D45-0782CA0D64D3}"/>
              </a:ext>
            </a:extLst>
          </p:cNvPr>
          <p:cNvSpPr>
            <a:spLocks noGrp="1"/>
          </p:cNvSpPr>
          <p:nvPr>
            <p:ph type="title"/>
          </p:nvPr>
        </p:nvSpPr>
        <p:spPr/>
        <p:txBody>
          <a:bodyPr/>
          <a:lstStyle/>
          <a:p>
            <a:r>
              <a:rPr lang="en-US" dirty="0"/>
              <a:t>Where AM I?! (Directory Location)</a:t>
            </a:r>
          </a:p>
        </p:txBody>
      </p:sp>
      <p:grpSp>
        <p:nvGrpSpPr>
          <p:cNvPr id="15" name="Group 14">
            <a:extLst>
              <a:ext uri="{FF2B5EF4-FFF2-40B4-BE49-F238E27FC236}">
                <a16:creationId xmlns:a16="http://schemas.microsoft.com/office/drawing/2014/main" id="{6B61C097-0E80-A970-32F1-9C07261AF7E1}"/>
              </a:ext>
            </a:extLst>
          </p:cNvPr>
          <p:cNvGrpSpPr/>
          <p:nvPr/>
        </p:nvGrpSpPr>
        <p:grpSpPr>
          <a:xfrm>
            <a:off x="8291511" y="1858895"/>
            <a:ext cx="2224089" cy="2196270"/>
            <a:chOff x="4750696" y="2094121"/>
            <a:chExt cx="2631103" cy="2669759"/>
          </a:xfrm>
        </p:grpSpPr>
        <p:sp>
          <p:nvSpPr>
            <p:cNvPr id="8" name="Rectangle: Rounded Corners 7">
              <a:extLst>
                <a:ext uri="{FF2B5EF4-FFF2-40B4-BE49-F238E27FC236}">
                  <a16:creationId xmlns:a16="http://schemas.microsoft.com/office/drawing/2014/main" id="{B8728BC0-CB30-9FF3-CC56-7EE532096C02}"/>
                </a:ext>
              </a:extLst>
            </p:cNvPr>
            <p:cNvSpPr/>
            <p:nvPr/>
          </p:nvSpPr>
          <p:spPr>
            <a:xfrm rot="18882058">
              <a:off x="4757371" y="2135878"/>
              <a:ext cx="2586243" cy="2586243"/>
            </a:xfrm>
            <a:prstGeom prst="roundRect">
              <a:avLst>
                <a:gd name="adj" fmla="val 5849"/>
              </a:avLst>
            </a:prstGeom>
            <a:solidFill>
              <a:srgbClr val="DEC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1C3EFAA-D53D-2E77-2280-13C177E0B639}"/>
                </a:ext>
              </a:extLst>
            </p:cNvPr>
            <p:cNvSpPr/>
            <p:nvPr/>
          </p:nvSpPr>
          <p:spPr>
            <a:xfrm rot="18882058">
              <a:off x="4831019" y="2209527"/>
              <a:ext cx="2438945" cy="2438945"/>
            </a:xfrm>
            <a:prstGeom prst="roundRect">
              <a:avLst>
                <a:gd name="adj" fmla="val 5849"/>
              </a:avLst>
            </a:prstGeom>
            <a:solidFill>
              <a:srgbClr val="DEC04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DFD55FE5-C40A-23DB-ADF4-F75A8D9D6BB1}"/>
                </a:ext>
              </a:extLst>
            </p:cNvPr>
            <p:cNvSpPr/>
            <p:nvPr/>
          </p:nvSpPr>
          <p:spPr>
            <a:xfrm rot="16200000">
              <a:off x="5771988" y="2154078"/>
              <a:ext cx="557005" cy="437091"/>
            </a:xfrm>
            <a:prstGeom prst="rightArrow">
              <a:avLst>
                <a:gd name="adj1" fmla="val 50000"/>
                <a:gd name="adj2" fmla="val 5572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90E56ABE-0875-EF88-BAF4-7B072DD446A2}"/>
                </a:ext>
              </a:extLst>
            </p:cNvPr>
            <p:cNvSpPr/>
            <p:nvPr/>
          </p:nvSpPr>
          <p:spPr>
            <a:xfrm rot="5400000" flipV="1">
              <a:off x="5771988" y="4266832"/>
              <a:ext cx="557005" cy="437091"/>
            </a:xfrm>
            <a:prstGeom prst="rightArrow">
              <a:avLst>
                <a:gd name="adj1" fmla="val 50000"/>
                <a:gd name="adj2" fmla="val 5572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BE12888F-1B30-1F03-2529-4FCE5662AB29}"/>
                </a:ext>
              </a:extLst>
            </p:cNvPr>
            <p:cNvSpPr/>
            <p:nvPr/>
          </p:nvSpPr>
          <p:spPr>
            <a:xfrm rot="10800000">
              <a:off x="4750696" y="3207943"/>
              <a:ext cx="557005" cy="437091"/>
            </a:xfrm>
            <a:prstGeom prst="rightArrow">
              <a:avLst>
                <a:gd name="adj1" fmla="val 50000"/>
                <a:gd name="adj2" fmla="val 5572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5786EAB-9B92-FDBA-9287-5EDF1F885CD1}"/>
                </a:ext>
              </a:extLst>
            </p:cNvPr>
            <p:cNvSpPr/>
            <p:nvPr/>
          </p:nvSpPr>
          <p:spPr>
            <a:xfrm flipV="1">
              <a:off x="6824794" y="3207943"/>
              <a:ext cx="557005" cy="437091"/>
            </a:xfrm>
            <a:prstGeom prst="rightArrow">
              <a:avLst>
                <a:gd name="adj1" fmla="val 50000"/>
                <a:gd name="adj2" fmla="val 5572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A2030F5-8D55-E133-37F4-5B4E317538C7}"/>
                </a:ext>
              </a:extLst>
            </p:cNvPr>
            <p:cNvSpPr txBox="1"/>
            <p:nvPr/>
          </p:nvSpPr>
          <p:spPr>
            <a:xfrm>
              <a:off x="5307700" y="3000375"/>
              <a:ext cx="1517093" cy="860498"/>
            </a:xfrm>
            <a:prstGeom prst="rect">
              <a:avLst/>
            </a:prstGeom>
            <a:noFill/>
          </p:spPr>
          <p:txBody>
            <a:bodyPr wrap="square" rtlCol="0">
              <a:spAutoFit/>
            </a:bodyPr>
            <a:lstStyle/>
            <a:p>
              <a:pPr algn="ctr"/>
              <a:r>
                <a:rPr lang="en-US" sz="2000" b="1" dirty="0">
                  <a:latin typeface="Arial Black" panose="020B0A04020102020204" pitchFamily="34" charset="0"/>
                </a:rPr>
                <a:t>Where am I?</a:t>
              </a:r>
            </a:p>
          </p:txBody>
        </p:sp>
      </p:grpSp>
      <p:sp>
        <p:nvSpPr>
          <p:cNvPr id="5" name="Content Placeholder 1">
            <a:extLst>
              <a:ext uri="{FF2B5EF4-FFF2-40B4-BE49-F238E27FC236}">
                <a16:creationId xmlns:a16="http://schemas.microsoft.com/office/drawing/2014/main" id="{66F220B1-33C7-6ABD-D4BA-3C53CE1CD382}"/>
              </a:ext>
            </a:extLst>
          </p:cNvPr>
          <p:cNvSpPr txBox="1">
            <a:spLocks/>
          </p:cNvSpPr>
          <p:nvPr/>
        </p:nvSpPr>
        <p:spPr>
          <a:xfrm>
            <a:off x="1192695" y="5458389"/>
            <a:ext cx="10595113" cy="1050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Full file path:           C</a:t>
            </a:r>
            <a:r>
              <a:rPr kumimoji="0" lang="en-US" altLang="en-US" sz="2200" b="0" i="0" u="none" strike="noStrike" cap="none" normalizeH="0" baseline="0" dirty="0">
                <a:ln>
                  <a:noFill/>
                </a:ln>
                <a:solidFill>
                  <a:srgbClr val="000000"/>
                </a:solidFill>
                <a:effectLst/>
              </a:rPr>
              <a:t>:/Users/jtpriest/ADFG_R_Intro_Workshop/code/2_First_script.R</a:t>
            </a:r>
          </a:p>
          <a:p>
            <a:pPr marL="0" indent="0">
              <a:buNone/>
            </a:pPr>
            <a:r>
              <a:rPr kumimoji="0" lang="en-US" altLang="en-US" sz="2200" b="0" i="0" u="none" strike="noStrike" cap="none" normalizeH="0" baseline="0" dirty="0">
                <a:ln>
                  <a:noFill/>
                </a:ln>
                <a:solidFill>
                  <a:schemeClr val="tx1"/>
                </a:solidFill>
                <a:effectLst/>
              </a:rPr>
              <a:t>Relative file path:   code/</a:t>
            </a:r>
            <a:r>
              <a:rPr kumimoji="0" lang="en-US" altLang="en-US" sz="2200" b="0" i="0" u="none" strike="noStrike" cap="none" normalizeH="0" baseline="0" dirty="0">
                <a:ln>
                  <a:noFill/>
                </a:ln>
                <a:solidFill>
                  <a:srgbClr val="000000"/>
                </a:solidFill>
                <a:effectLst/>
              </a:rPr>
              <a:t>2_First_script.R</a:t>
            </a:r>
          </a:p>
          <a:p>
            <a:pPr marL="0" indent="0">
              <a:buNone/>
            </a:pPr>
            <a:endParaRPr lang="en-US" sz="2200" dirty="0"/>
          </a:p>
          <a:p>
            <a:endParaRPr lang="en-US" sz="2200" dirty="0"/>
          </a:p>
        </p:txBody>
      </p:sp>
    </p:spTree>
    <p:extLst>
      <p:ext uri="{BB962C8B-B14F-4D97-AF65-F5344CB8AC3E}">
        <p14:creationId xmlns:p14="http://schemas.microsoft.com/office/powerpoint/2010/main" val="27867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ACDC63-B584-5614-1114-78EC8CB14ED9}"/>
              </a:ext>
            </a:extLst>
          </p:cNvPr>
          <p:cNvSpPr>
            <a:spLocks noGrp="1"/>
          </p:cNvSpPr>
          <p:nvPr>
            <p:ph idx="1"/>
          </p:nvPr>
        </p:nvSpPr>
        <p:spPr>
          <a:xfrm>
            <a:off x="447261" y="1709531"/>
            <a:ext cx="11360425" cy="965288"/>
          </a:xfrm>
        </p:spPr>
        <p:txBody>
          <a:bodyPr/>
          <a:lstStyle/>
          <a:p>
            <a:pPr marL="0" indent="0">
              <a:buNone/>
            </a:pPr>
            <a:r>
              <a:rPr lang="en-US" dirty="0" err="1"/>
              <a:t>RProjects</a:t>
            </a:r>
            <a:r>
              <a:rPr lang="en-US" dirty="0"/>
              <a:t> set your directory to the location of where the .</a:t>
            </a:r>
            <a:r>
              <a:rPr lang="en-US" dirty="0" err="1"/>
              <a:t>Rproj</a:t>
            </a:r>
            <a:r>
              <a:rPr lang="en-US" dirty="0"/>
              <a:t> file is located. This is VERY useful!</a:t>
            </a:r>
          </a:p>
        </p:txBody>
      </p:sp>
      <p:sp>
        <p:nvSpPr>
          <p:cNvPr id="3" name="Slide Number Placeholder 2">
            <a:extLst>
              <a:ext uri="{FF2B5EF4-FFF2-40B4-BE49-F238E27FC236}">
                <a16:creationId xmlns:a16="http://schemas.microsoft.com/office/drawing/2014/main" id="{32981C35-B204-022B-291B-42AF73E65273}"/>
              </a:ext>
            </a:extLst>
          </p:cNvPr>
          <p:cNvSpPr>
            <a:spLocks noGrp="1"/>
          </p:cNvSpPr>
          <p:nvPr>
            <p:ph type="sldNum" sz="quarter" idx="12"/>
          </p:nvPr>
        </p:nvSpPr>
        <p:spPr/>
        <p:txBody>
          <a:bodyPr/>
          <a:lstStyle/>
          <a:p>
            <a:fld id="{AAD8A31E-A4F3-4577-8E71-C696B2CAECD5}" type="slidenum">
              <a:rPr lang="en-US" smtClean="0"/>
              <a:t>58</a:t>
            </a:fld>
            <a:endParaRPr lang="en-US"/>
          </a:p>
        </p:txBody>
      </p:sp>
      <p:sp>
        <p:nvSpPr>
          <p:cNvPr id="4" name="Title 3">
            <a:extLst>
              <a:ext uri="{FF2B5EF4-FFF2-40B4-BE49-F238E27FC236}">
                <a16:creationId xmlns:a16="http://schemas.microsoft.com/office/drawing/2014/main" id="{2CAB80E3-C2C5-3D93-5E5C-1DDF7495D7BC}"/>
              </a:ext>
            </a:extLst>
          </p:cNvPr>
          <p:cNvSpPr>
            <a:spLocks noGrp="1"/>
          </p:cNvSpPr>
          <p:nvPr>
            <p:ph type="title"/>
          </p:nvPr>
        </p:nvSpPr>
        <p:spPr/>
        <p:txBody>
          <a:bodyPr/>
          <a:lstStyle/>
          <a:p>
            <a:r>
              <a:rPr lang="en-US" dirty="0"/>
              <a:t>Folders &amp; </a:t>
            </a:r>
            <a:r>
              <a:rPr lang="en-US" dirty="0" err="1"/>
              <a:t>RProjects</a:t>
            </a:r>
            <a:r>
              <a:rPr lang="en-US" dirty="0"/>
              <a:t> </a:t>
            </a:r>
          </a:p>
        </p:txBody>
      </p:sp>
      <p:sp>
        <p:nvSpPr>
          <p:cNvPr id="5" name="TextBox 4">
            <a:extLst>
              <a:ext uri="{FF2B5EF4-FFF2-40B4-BE49-F238E27FC236}">
                <a16:creationId xmlns:a16="http://schemas.microsoft.com/office/drawing/2014/main" id="{5F6527E7-27F3-1031-5EB0-771D351CD55E}"/>
              </a:ext>
            </a:extLst>
          </p:cNvPr>
          <p:cNvSpPr txBox="1"/>
          <p:nvPr/>
        </p:nvSpPr>
        <p:spPr>
          <a:xfrm>
            <a:off x="5874027" y="2874268"/>
            <a:ext cx="6317974" cy="3477875"/>
          </a:xfrm>
          <a:prstGeom prst="rect">
            <a:avLst/>
          </a:prstGeom>
          <a:noFill/>
        </p:spPr>
        <p:txBody>
          <a:bodyPr wrap="square" rtlCol="0">
            <a:spAutoFit/>
          </a:bodyPr>
          <a:lstStyle/>
          <a:p>
            <a:r>
              <a:rPr lang="en-US" sz="2800" dirty="0"/>
              <a:t>If you have a file in folder data like to the right, what happens if you write:</a:t>
            </a:r>
          </a:p>
          <a:p>
            <a:pPr marL="0" indent="0">
              <a:buNone/>
            </a:pPr>
            <a:r>
              <a:rPr lang="en-US" sz="2400" dirty="0">
                <a:latin typeface="Consolas" panose="020B0609020204030204" pitchFamily="49" charset="0"/>
              </a:rPr>
              <a:t>  </a:t>
            </a:r>
            <a:r>
              <a:rPr lang="en-US" sz="2400" dirty="0" err="1">
                <a:latin typeface="Consolas" panose="020B0609020204030204" pitchFamily="49" charset="0"/>
              </a:rPr>
              <a:t>read_csv</a:t>
            </a:r>
            <a:r>
              <a:rPr lang="en-US" sz="2400" dirty="0">
                <a:latin typeface="Consolas" panose="020B0609020204030204" pitchFamily="49" charset="0"/>
              </a:rPr>
              <a:t>(“input.csv”)</a:t>
            </a:r>
            <a:r>
              <a:rPr lang="en-US" sz="2800" dirty="0">
                <a:latin typeface="Consolas" panose="020B0609020204030204" pitchFamily="49" charset="0"/>
              </a:rPr>
              <a:t> </a:t>
            </a:r>
          </a:p>
          <a:p>
            <a:pPr marL="0" indent="0">
              <a:buNone/>
            </a:pPr>
            <a:r>
              <a:rPr lang="en-US" sz="2800" dirty="0"/>
              <a:t> </a:t>
            </a:r>
          </a:p>
          <a:p>
            <a:pPr marL="0" indent="0">
              <a:buNone/>
            </a:pPr>
            <a:r>
              <a:rPr lang="en-US" sz="2800" dirty="0"/>
              <a:t>It can’t find the file. Change this to </a:t>
            </a:r>
          </a:p>
          <a:p>
            <a:pPr marL="0" indent="0">
              <a:buNone/>
            </a:pPr>
            <a:r>
              <a:rPr lang="en-US" sz="2400" dirty="0">
                <a:latin typeface="Consolas" panose="020B0609020204030204" pitchFamily="49" charset="0"/>
              </a:rPr>
              <a:t>  </a:t>
            </a:r>
            <a:r>
              <a:rPr lang="en-US" sz="2400" dirty="0" err="1">
                <a:latin typeface="Consolas" panose="020B0609020204030204" pitchFamily="49" charset="0"/>
              </a:rPr>
              <a:t>read_csv</a:t>
            </a:r>
            <a:r>
              <a:rPr lang="en-US" sz="2400" dirty="0">
                <a:latin typeface="Consolas" panose="020B0609020204030204" pitchFamily="49" charset="0"/>
              </a:rPr>
              <a:t>(“data/input.csv”)</a:t>
            </a:r>
          </a:p>
          <a:p>
            <a:endParaRPr lang="en-US" sz="2800" dirty="0"/>
          </a:p>
          <a:p>
            <a:r>
              <a:rPr lang="en-US" sz="2800" dirty="0"/>
              <a:t>This would also work:</a:t>
            </a:r>
          </a:p>
        </p:txBody>
      </p:sp>
      <p:grpSp>
        <p:nvGrpSpPr>
          <p:cNvPr id="11" name="Group 10">
            <a:extLst>
              <a:ext uri="{FF2B5EF4-FFF2-40B4-BE49-F238E27FC236}">
                <a16:creationId xmlns:a16="http://schemas.microsoft.com/office/drawing/2014/main" id="{A940242D-F8C9-7CEC-DBE9-CFF43E121B9E}"/>
              </a:ext>
            </a:extLst>
          </p:cNvPr>
          <p:cNvGrpSpPr/>
          <p:nvPr/>
        </p:nvGrpSpPr>
        <p:grpSpPr>
          <a:xfrm>
            <a:off x="447262" y="3058788"/>
            <a:ext cx="5138529" cy="3212804"/>
            <a:chOff x="3021496" y="2778803"/>
            <a:chExt cx="4493052" cy="2714625"/>
          </a:xfrm>
        </p:grpSpPr>
        <p:pic>
          <p:nvPicPr>
            <p:cNvPr id="7" name="Picture 6">
              <a:extLst>
                <a:ext uri="{FF2B5EF4-FFF2-40B4-BE49-F238E27FC236}">
                  <a16:creationId xmlns:a16="http://schemas.microsoft.com/office/drawing/2014/main" id="{5898C6C9-BE33-555E-14BE-150BD26DCB9C}"/>
                </a:ext>
              </a:extLst>
            </p:cNvPr>
            <p:cNvPicPr>
              <a:picLocks noChangeAspect="1"/>
            </p:cNvPicPr>
            <p:nvPr/>
          </p:nvPicPr>
          <p:blipFill rotWithShape="1">
            <a:blip r:embed="rId2"/>
            <a:srcRect l="9213" r="27153"/>
            <a:stretch/>
          </p:blipFill>
          <p:spPr>
            <a:xfrm>
              <a:off x="3021496" y="2778803"/>
              <a:ext cx="4491395" cy="2714625"/>
            </a:xfrm>
            <a:prstGeom prst="rect">
              <a:avLst/>
            </a:prstGeom>
            <a:ln w="28575">
              <a:solidFill>
                <a:schemeClr val="tx1"/>
              </a:solidFill>
            </a:ln>
          </p:spPr>
        </p:pic>
        <p:pic>
          <p:nvPicPr>
            <p:cNvPr id="10" name="Picture 9">
              <a:extLst>
                <a:ext uri="{FF2B5EF4-FFF2-40B4-BE49-F238E27FC236}">
                  <a16:creationId xmlns:a16="http://schemas.microsoft.com/office/drawing/2014/main" id="{9D2B1596-1417-388A-E035-EC49EC5CB75E}"/>
                </a:ext>
              </a:extLst>
            </p:cNvPr>
            <p:cNvPicPr>
              <a:picLocks noChangeAspect="1"/>
            </p:cNvPicPr>
            <p:nvPr/>
          </p:nvPicPr>
          <p:blipFill rotWithShape="1">
            <a:blip r:embed="rId2"/>
            <a:srcRect r="36365" b="85084"/>
            <a:stretch/>
          </p:blipFill>
          <p:spPr>
            <a:xfrm>
              <a:off x="3023153" y="2792573"/>
              <a:ext cx="4491395" cy="404916"/>
            </a:xfrm>
            <a:prstGeom prst="rect">
              <a:avLst/>
            </a:prstGeom>
            <a:ln w="28575">
              <a:noFill/>
            </a:ln>
          </p:spPr>
        </p:pic>
      </p:grpSp>
      <p:sp>
        <p:nvSpPr>
          <p:cNvPr id="6" name="TextBox 5">
            <a:extLst>
              <a:ext uri="{FF2B5EF4-FFF2-40B4-BE49-F238E27FC236}">
                <a16:creationId xmlns:a16="http://schemas.microsoft.com/office/drawing/2014/main" id="{BA1E922F-2B88-3C91-0739-0AB1EC16482D}"/>
              </a:ext>
            </a:extLst>
          </p:cNvPr>
          <p:cNvSpPr txBox="1"/>
          <p:nvPr/>
        </p:nvSpPr>
        <p:spPr>
          <a:xfrm>
            <a:off x="1296376" y="6356350"/>
            <a:ext cx="10695557" cy="646331"/>
          </a:xfrm>
          <a:prstGeom prst="rect">
            <a:avLst/>
          </a:prstGeom>
          <a:noFill/>
        </p:spPr>
        <p:txBody>
          <a:bodyPr wrap="none" rtlCol="0">
            <a:spAutoFit/>
          </a:bodyPr>
          <a:lstStyle/>
          <a:p>
            <a:r>
              <a:rPr lang="en-US" sz="1800" dirty="0" err="1">
                <a:latin typeface="Consolas" panose="020B0609020204030204" pitchFamily="49" charset="0"/>
              </a:rPr>
              <a:t>read_csv</a:t>
            </a:r>
            <a:r>
              <a:rPr lang="en-US" sz="1800" dirty="0">
                <a:latin typeface="Consolas" panose="020B0609020204030204" pitchFamily="49" charset="0"/>
              </a:rPr>
              <a:t>(“C:/Users/</a:t>
            </a:r>
            <a:r>
              <a:rPr lang="en-US" sz="1800" dirty="0" err="1">
                <a:latin typeface="Consolas" panose="020B0609020204030204" pitchFamily="49" charset="0"/>
              </a:rPr>
              <a:t>jtpriest</a:t>
            </a:r>
            <a:r>
              <a:rPr lang="en-US" sz="1800" dirty="0">
                <a:latin typeface="Consolas" panose="020B0609020204030204" pitchFamily="49" charset="0"/>
              </a:rPr>
              <a:t>/Desktop/ADFG Local Repos/</a:t>
            </a:r>
            <a:r>
              <a:rPr lang="en-US" sz="1800" dirty="0" err="1">
                <a:latin typeface="Consolas" panose="020B0609020204030204" pitchFamily="49" charset="0"/>
              </a:rPr>
              <a:t>R_course_demo</a:t>
            </a:r>
            <a:r>
              <a:rPr lang="en-US" sz="1800" dirty="0">
                <a:latin typeface="Consolas" panose="020B0609020204030204" pitchFamily="49" charset="0"/>
              </a:rPr>
              <a:t>/data/input.csv”)</a:t>
            </a:r>
          </a:p>
          <a:p>
            <a:endParaRPr lang="en-US" dirty="0"/>
          </a:p>
        </p:txBody>
      </p:sp>
    </p:spTree>
    <p:extLst>
      <p:ext uri="{BB962C8B-B14F-4D97-AF65-F5344CB8AC3E}">
        <p14:creationId xmlns:p14="http://schemas.microsoft.com/office/powerpoint/2010/main" val="104737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13C8-DE55-451A-DB66-B4CEC36B19B8}"/>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F63396E9-00D2-E225-CCF5-F5B1E95D55C4}"/>
              </a:ext>
            </a:extLst>
          </p:cNvPr>
          <p:cNvSpPr>
            <a:spLocks noGrp="1"/>
          </p:cNvSpPr>
          <p:nvPr>
            <p:ph idx="1"/>
          </p:nvPr>
        </p:nvSpPr>
        <p:spPr>
          <a:xfrm>
            <a:off x="546653" y="1480930"/>
            <a:ext cx="6748670" cy="5168348"/>
          </a:xfrm>
        </p:spPr>
        <p:txBody>
          <a:bodyPr>
            <a:normAutofit/>
          </a:bodyPr>
          <a:lstStyle/>
          <a:p>
            <a:pPr marL="0" indent="0">
              <a:buNone/>
            </a:pPr>
            <a:r>
              <a:rPr lang="en-US" dirty="0"/>
              <a:t>Data should be: </a:t>
            </a:r>
          </a:p>
          <a:p>
            <a:r>
              <a:rPr lang="en-US" b="1" dirty="0"/>
              <a:t>Machine Readable </a:t>
            </a:r>
            <a:r>
              <a:rPr lang="en-US" dirty="0"/>
              <a:t>– easily imported </a:t>
            </a:r>
          </a:p>
          <a:p>
            <a:endParaRPr lang="en-US" sz="1600" b="1" dirty="0"/>
          </a:p>
          <a:p>
            <a:r>
              <a:rPr lang="en-US" b="1" dirty="0" err="1"/>
              <a:t>Unsummarized</a:t>
            </a:r>
            <a:r>
              <a:rPr lang="en-US" dirty="0"/>
              <a:t> &amp; </a:t>
            </a:r>
            <a:r>
              <a:rPr lang="en-US" b="1" dirty="0"/>
              <a:t>Raw </a:t>
            </a:r>
            <a:r>
              <a:rPr lang="en-US" dirty="0"/>
              <a:t>– try not to edit it before importing into R</a:t>
            </a:r>
          </a:p>
          <a:p>
            <a:endParaRPr lang="en-US" sz="1600" dirty="0"/>
          </a:p>
          <a:p>
            <a:r>
              <a:rPr lang="en-US" b="1" dirty="0" err="1"/>
              <a:t>Untabled</a:t>
            </a:r>
            <a:r>
              <a:rPr lang="en-US" b="1" dirty="0"/>
              <a:t> </a:t>
            </a:r>
            <a:r>
              <a:rPr lang="en-US" dirty="0"/>
              <a:t>– Use “long” format (lots of rows) e.g., each row being a year &amp; species</a:t>
            </a:r>
          </a:p>
          <a:p>
            <a:endParaRPr lang="en-US" sz="1600" dirty="0"/>
          </a:p>
          <a:p>
            <a:r>
              <a:rPr lang="en-US" b="1" dirty="0"/>
              <a:t>Tidy</a:t>
            </a:r>
            <a:r>
              <a:rPr lang="en-US" dirty="0"/>
              <a:t> – Each column is a variable; each row an observation; every cell a single value</a:t>
            </a:r>
          </a:p>
          <a:p>
            <a:endParaRPr lang="en-US" dirty="0"/>
          </a:p>
        </p:txBody>
      </p:sp>
      <p:sp>
        <p:nvSpPr>
          <p:cNvPr id="4" name="Slide Number Placeholder 3">
            <a:extLst>
              <a:ext uri="{FF2B5EF4-FFF2-40B4-BE49-F238E27FC236}">
                <a16:creationId xmlns:a16="http://schemas.microsoft.com/office/drawing/2014/main" id="{CD6F6E4A-DDC5-05F7-7EC7-DA4B2DA92C12}"/>
              </a:ext>
            </a:extLst>
          </p:cNvPr>
          <p:cNvSpPr>
            <a:spLocks noGrp="1"/>
          </p:cNvSpPr>
          <p:nvPr>
            <p:ph type="sldNum" sz="quarter" idx="12"/>
          </p:nvPr>
        </p:nvSpPr>
        <p:spPr/>
        <p:txBody>
          <a:bodyPr/>
          <a:lstStyle/>
          <a:p>
            <a:fld id="{AAD8A31E-A4F3-4577-8E71-C696B2CAECD5}" type="slidenum">
              <a:rPr lang="en-US" smtClean="0"/>
              <a:t>59</a:t>
            </a:fld>
            <a:endParaRPr lang="en-US"/>
          </a:p>
        </p:txBody>
      </p:sp>
      <p:pic>
        <p:nvPicPr>
          <p:cNvPr id="5" name="Picture 4" descr="Icon&#10;&#10;Description automatically generated">
            <a:extLst>
              <a:ext uri="{FF2B5EF4-FFF2-40B4-BE49-F238E27FC236}">
                <a16:creationId xmlns:a16="http://schemas.microsoft.com/office/drawing/2014/main" id="{0DEA328F-F8FB-4E78-4793-F012E2CDE5D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895041" y="5454925"/>
            <a:ext cx="1037950" cy="1037950"/>
          </a:xfrm>
          <a:prstGeom prst="rect">
            <a:avLst/>
          </a:prstGeom>
        </p:spPr>
      </p:pic>
      <p:pic>
        <p:nvPicPr>
          <p:cNvPr id="10" name="Picture 9" descr="A piece of meat on a black background&#10;&#10;Description automatically generated">
            <a:extLst>
              <a:ext uri="{FF2B5EF4-FFF2-40B4-BE49-F238E27FC236}">
                <a16:creationId xmlns:a16="http://schemas.microsoft.com/office/drawing/2014/main" id="{40966222-3B2C-6797-E903-C5A2CBCBF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2488" y="2519179"/>
            <a:ext cx="2094224" cy="1037950"/>
          </a:xfrm>
          <a:prstGeom prst="rect">
            <a:avLst/>
          </a:prstGeom>
        </p:spPr>
      </p:pic>
      <p:grpSp>
        <p:nvGrpSpPr>
          <p:cNvPr id="14" name="Group 13">
            <a:extLst>
              <a:ext uri="{FF2B5EF4-FFF2-40B4-BE49-F238E27FC236}">
                <a16:creationId xmlns:a16="http://schemas.microsoft.com/office/drawing/2014/main" id="{DB87804D-BB1C-9322-0BC0-2CB34325DBBA}"/>
              </a:ext>
            </a:extLst>
          </p:cNvPr>
          <p:cNvGrpSpPr/>
          <p:nvPr/>
        </p:nvGrpSpPr>
        <p:grpSpPr>
          <a:xfrm>
            <a:off x="7469115" y="1380647"/>
            <a:ext cx="1612282" cy="1612282"/>
            <a:chOff x="6614645" y="1425872"/>
            <a:chExt cx="1612282" cy="1612282"/>
          </a:xfrm>
        </p:grpSpPr>
        <p:pic>
          <p:nvPicPr>
            <p:cNvPr id="11" name="Graphic 10" descr="Robot Hand with solid fill">
              <a:extLst>
                <a:ext uri="{FF2B5EF4-FFF2-40B4-BE49-F238E27FC236}">
                  <a16:creationId xmlns:a16="http://schemas.microsoft.com/office/drawing/2014/main" id="{DF6776C1-84AE-97CB-BCC5-91E9B4D17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7027" y="1667588"/>
              <a:ext cx="914400" cy="914400"/>
            </a:xfrm>
            <a:prstGeom prst="rect">
              <a:avLst/>
            </a:prstGeom>
          </p:spPr>
        </p:pic>
        <p:pic>
          <p:nvPicPr>
            <p:cNvPr id="13" name="Graphic 12" descr="Monitor with solid fill">
              <a:extLst>
                <a:ext uri="{FF2B5EF4-FFF2-40B4-BE49-F238E27FC236}">
                  <a16:creationId xmlns:a16="http://schemas.microsoft.com/office/drawing/2014/main" id="{A69F49BF-43FA-D960-90C3-973CDD94B4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4645" y="1425872"/>
              <a:ext cx="1612282" cy="1612282"/>
            </a:xfrm>
            <a:prstGeom prst="rect">
              <a:avLst/>
            </a:prstGeom>
          </p:spPr>
        </p:pic>
      </p:grpSp>
      <p:grpSp>
        <p:nvGrpSpPr>
          <p:cNvPr id="15" name="Group 14">
            <a:extLst>
              <a:ext uri="{FF2B5EF4-FFF2-40B4-BE49-F238E27FC236}">
                <a16:creationId xmlns:a16="http://schemas.microsoft.com/office/drawing/2014/main" id="{4ED01196-FE93-722B-5CFA-FD791EA5FC7A}"/>
              </a:ext>
            </a:extLst>
          </p:cNvPr>
          <p:cNvGrpSpPr/>
          <p:nvPr/>
        </p:nvGrpSpPr>
        <p:grpSpPr>
          <a:xfrm>
            <a:off x="9422793" y="3918789"/>
            <a:ext cx="1183918" cy="1037950"/>
            <a:chOff x="6969082" y="4261579"/>
            <a:chExt cx="3094776" cy="2563314"/>
          </a:xfrm>
        </p:grpSpPr>
        <p:grpSp>
          <p:nvGrpSpPr>
            <p:cNvPr id="16" name="Group 15">
              <a:extLst>
                <a:ext uri="{FF2B5EF4-FFF2-40B4-BE49-F238E27FC236}">
                  <a16:creationId xmlns:a16="http://schemas.microsoft.com/office/drawing/2014/main" id="{D4AB00B3-751C-EF5E-814A-3B9409366707}"/>
                </a:ext>
              </a:extLst>
            </p:cNvPr>
            <p:cNvGrpSpPr/>
            <p:nvPr/>
          </p:nvGrpSpPr>
          <p:grpSpPr>
            <a:xfrm>
              <a:off x="6969082" y="4261579"/>
              <a:ext cx="3094776" cy="2563314"/>
              <a:chOff x="5795570" y="1280189"/>
              <a:chExt cx="3094776" cy="2563314"/>
            </a:xfrm>
          </p:grpSpPr>
          <p:sp>
            <p:nvSpPr>
              <p:cNvPr id="18" name="Rectangle: Rounded Corners 17">
                <a:extLst>
                  <a:ext uri="{FF2B5EF4-FFF2-40B4-BE49-F238E27FC236}">
                    <a16:creationId xmlns:a16="http://schemas.microsoft.com/office/drawing/2014/main" id="{47146E2A-F3F3-5077-C361-02C44CF69768}"/>
                  </a:ext>
                </a:extLst>
              </p:cNvPr>
              <p:cNvSpPr/>
              <p:nvPr/>
            </p:nvSpPr>
            <p:spPr>
              <a:xfrm>
                <a:off x="5826993" y="1280189"/>
                <a:ext cx="2980050" cy="2516655"/>
              </a:xfrm>
              <a:prstGeom prst="roundRect">
                <a:avLst>
                  <a:gd name="adj" fmla="val 10928"/>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17825A7-9B37-F703-C9F5-C42578FD765E}"/>
                  </a:ext>
                </a:extLst>
              </p:cNvPr>
              <p:cNvSpPr/>
              <p:nvPr/>
            </p:nvSpPr>
            <p:spPr>
              <a:xfrm>
                <a:off x="5900899" y="1363476"/>
                <a:ext cx="866014" cy="389912"/>
              </a:xfrm>
              <a:prstGeom prst="rect">
                <a:avLst/>
              </a:prstGeom>
              <a:solidFill>
                <a:srgbClr val="F977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995A34C-92F8-CACC-1EE8-2FDA0CFAFEA8}"/>
                  </a:ext>
                </a:extLst>
              </p:cNvPr>
              <p:cNvSpPr/>
              <p:nvPr/>
            </p:nvSpPr>
            <p:spPr>
              <a:xfrm>
                <a:off x="6831935" y="1363474"/>
                <a:ext cx="964126" cy="441171"/>
              </a:xfrm>
              <a:prstGeom prst="rect">
                <a:avLst/>
              </a:prstGeom>
              <a:solidFill>
                <a:srgbClr val="F977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F1787F2-4B51-1F97-9C04-F72BEB244BC8}"/>
                  </a:ext>
                </a:extLst>
              </p:cNvPr>
              <p:cNvSpPr/>
              <p:nvPr/>
            </p:nvSpPr>
            <p:spPr>
              <a:xfrm>
                <a:off x="7821351" y="1363476"/>
                <a:ext cx="914627" cy="394900"/>
              </a:xfrm>
              <a:prstGeom prst="rect">
                <a:avLst/>
              </a:prstGeom>
              <a:solidFill>
                <a:srgbClr val="F977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9E77DDE0-9412-B5FE-4942-9E089E4FF32A}"/>
                  </a:ext>
                </a:extLst>
              </p:cNvPr>
              <p:cNvCxnSpPr>
                <a:cxnSpLocks/>
              </p:cNvCxnSpPr>
              <p:nvPr/>
            </p:nvCxnSpPr>
            <p:spPr>
              <a:xfrm>
                <a:off x="7796057" y="1284540"/>
                <a:ext cx="25293" cy="2546037"/>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F5BF807-A00E-26A3-A667-B3077DF7F097}"/>
                  </a:ext>
                </a:extLst>
              </p:cNvPr>
              <p:cNvCxnSpPr/>
              <p:nvPr/>
            </p:nvCxnSpPr>
            <p:spPr>
              <a:xfrm>
                <a:off x="6807713" y="1326587"/>
                <a:ext cx="24220" cy="2516916"/>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C648715-53FD-E9BF-3F03-9EC028CE2CA5}"/>
                  </a:ext>
                </a:extLst>
              </p:cNvPr>
              <p:cNvCxnSpPr>
                <a:cxnSpLocks/>
              </p:cNvCxnSpPr>
              <p:nvPr/>
            </p:nvCxnSpPr>
            <p:spPr>
              <a:xfrm flipH="1" flipV="1">
                <a:off x="5819977" y="2258237"/>
                <a:ext cx="3068578" cy="14953"/>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AE1BB8-BAFF-BA57-FE1E-7A5C87E4A49D}"/>
                  </a:ext>
                </a:extLst>
              </p:cNvPr>
              <p:cNvCxnSpPr>
                <a:cxnSpLocks/>
              </p:cNvCxnSpPr>
              <p:nvPr/>
            </p:nvCxnSpPr>
            <p:spPr>
              <a:xfrm flipH="1">
                <a:off x="5795570" y="2734599"/>
                <a:ext cx="2978440" cy="8302"/>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F37EA4-03B7-9F2A-BAEF-22290A37546C}"/>
                  </a:ext>
                </a:extLst>
              </p:cNvPr>
              <p:cNvCxnSpPr>
                <a:cxnSpLocks/>
              </p:cNvCxnSpPr>
              <p:nvPr/>
            </p:nvCxnSpPr>
            <p:spPr>
              <a:xfrm flipH="1">
                <a:off x="5819977" y="3248427"/>
                <a:ext cx="3070369" cy="0"/>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122760D9-A140-D4B6-0E37-1618249304D2}"/>
                </a:ext>
              </a:extLst>
            </p:cNvPr>
            <p:cNvCxnSpPr>
              <a:cxnSpLocks/>
            </p:cNvCxnSpPr>
            <p:nvPr/>
          </p:nvCxnSpPr>
          <p:spPr>
            <a:xfrm flipH="1" flipV="1">
              <a:off x="6993489" y="4780154"/>
              <a:ext cx="3070369" cy="2"/>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ED8614-3A6F-B8F1-048A-B0F7C42798B9}"/>
              </a:ext>
            </a:extLst>
          </p:cNvPr>
          <p:cNvSpPr>
            <a:spLocks noGrp="1"/>
          </p:cNvSpPr>
          <p:nvPr>
            <p:ph idx="1"/>
          </p:nvPr>
        </p:nvSpPr>
        <p:spPr/>
        <p:txBody>
          <a:bodyPr/>
          <a:lstStyle/>
          <a:p>
            <a:r>
              <a:rPr lang="en-US" dirty="0"/>
              <a:t>the first argument is </a:t>
            </a:r>
            <a:r>
              <a:rPr lang="en-US" i="1" dirty="0"/>
              <a:t>always</a:t>
            </a:r>
            <a:r>
              <a:rPr lang="en-US" dirty="0"/>
              <a:t> a data frame </a:t>
            </a:r>
          </a:p>
          <a:p>
            <a:r>
              <a:rPr lang="en-US" dirty="0"/>
              <a:t>subsequent arguments tell the </a:t>
            </a:r>
            <a:r>
              <a:rPr lang="en-US" b="1" dirty="0">
                <a:solidFill>
                  <a:srgbClr val="204A87"/>
                </a:solidFill>
                <a:latin typeface="SFMono-Regular"/>
              </a:rPr>
              <a:t>verb</a:t>
            </a:r>
            <a:r>
              <a:rPr lang="en-US" b="1" i="0" dirty="0">
                <a:solidFill>
                  <a:srgbClr val="204A87"/>
                </a:solidFill>
                <a:effectLst/>
                <a:latin typeface="SFMono-Regular"/>
              </a:rPr>
              <a:t>() </a:t>
            </a:r>
            <a:r>
              <a:rPr lang="en-US" dirty="0"/>
              <a:t>what to do</a:t>
            </a:r>
          </a:p>
          <a:p>
            <a:r>
              <a:rPr lang="en-US" dirty="0"/>
              <a:t>output is always a new data frame</a:t>
            </a:r>
          </a:p>
          <a:p>
            <a:r>
              <a:rPr lang="en-US" dirty="0"/>
              <a:t>each verb does one specific thing well, so we often want to chain multiple verbs together. </a:t>
            </a:r>
          </a:p>
          <a:p>
            <a:r>
              <a:rPr lang="en-US" dirty="0"/>
              <a:t>the pipe operator </a:t>
            </a:r>
            <a:r>
              <a:rPr lang="en-US" sz="2800" b="1" i="0" dirty="0">
                <a:solidFill>
                  <a:srgbClr val="CE5C00"/>
                </a:solidFill>
                <a:effectLst/>
                <a:latin typeface="SFMono-Regular"/>
              </a:rPr>
              <a:t>%&gt;%</a:t>
            </a:r>
            <a:r>
              <a:rPr lang="en-US" dirty="0"/>
              <a:t>  comes in handy for chaining multiple operations together</a:t>
            </a:r>
          </a:p>
          <a:p>
            <a:pPr marL="0" indent="0">
              <a:buNone/>
            </a:pPr>
            <a:endParaRPr lang="en-US" dirty="0"/>
          </a:p>
        </p:txBody>
      </p:sp>
      <p:sp>
        <p:nvSpPr>
          <p:cNvPr id="3" name="Title 2">
            <a:extLst>
              <a:ext uri="{FF2B5EF4-FFF2-40B4-BE49-F238E27FC236}">
                <a16:creationId xmlns:a16="http://schemas.microsoft.com/office/drawing/2014/main" id="{3A47A1C4-0A53-9594-4D54-0F10353D9AA9}"/>
              </a:ext>
            </a:extLst>
          </p:cNvPr>
          <p:cNvSpPr>
            <a:spLocks noGrp="1"/>
          </p:cNvSpPr>
          <p:nvPr>
            <p:ph type="title"/>
          </p:nvPr>
        </p:nvSpPr>
        <p:spPr/>
        <p:txBody>
          <a:bodyPr/>
          <a:lstStyle/>
          <a:p>
            <a:r>
              <a:rPr lang="en-US" dirty="0" err="1"/>
              <a:t>dplyr</a:t>
            </a:r>
            <a:r>
              <a:rPr lang="en-US" dirty="0"/>
              <a:t> verbs</a:t>
            </a:r>
          </a:p>
        </p:txBody>
      </p:sp>
      <p:pic>
        <p:nvPicPr>
          <p:cNvPr id="4" name="Picture 3">
            <a:extLst>
              <a:ext uri="{FF2B5EF4-FFF2-40B4-BE49-F238E27FC236}">
                <a16:creationId xmlns:a16="http://schemas.microsoft.com/office/drawing/2014/main" id="{D6A90C78-855E-C358-41C6-4648C1B9DF25}"/>
              </a:ext>
            </a:extLst>
          </p:cNvPr>
          <p:cNvPicPr>
            <a:picLocks noChangeAspect="1"/>
          </p:cNvPicPr>
          <p:nvPr/>
        </p:nvPicPr>
        <p:blipFill>
          <a:blip r:embed="rId3"/>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2245105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2ABD-FAA9-5513-0098-6143EC292C20}"/>
              </a:ext>
            </a:extLst>
          </p:cNvPr>
          <p:cNvSpPr>
            <a:spLocks noGrp="1"/>
          </p:cNvSpPr>
          <p:nvPr>
            <p:ph type="title"/>
          </p:nvPr>
        </p:nvSpPr>
        <p:spPr/>
        <p:txBody>
          <a:bodyPr/>
          <a:lstStyle/>
          <a:p>
            <a:r>
              <a:rPr lang="en-US" dirty="0"/>
              <a:t>“Machine Readable”</a:t>
            </a:r>
          </a:p>
        </p:txBody>
      </p:sp>
      <p:sp>
        <p:nvSpPr>
          <p:cNvPr id="3" name="Content Placeholder 2">
            <a:extLst>
              <a:ext uri="{FF2B5EF4-FFF2-40B4-BE49-F238E27FC236}">
                <a16:creationId xmlns:a16="http://schemas.microsoft.com/office/drawing/2014/main" id="{CB1C33A6-6C8A-BEE2-F8B9-EB7A9C8418D0}"/>
              </a:ext>
            </a:extLst>
          </p:cNvPr>
          <p:cNvSpPr>
            <a:spLocks noGrp="1"/>
          </p:cNvSpPr>
          <p:nvPr>
            <p:ph idx="1"/>
          </p:nvPr>
        </p:nvSpPr>
        <p:spPr/>
        <p:txBody>
          <a:bodyPr/>
          <a:lstStyle/>
          <a:p>
            <a:pPr marL="0" indent="0">
              <a:buNone/>
            </a:pPr>
            <a:r>
              <a:rPr lang="en-US" dirty="0"/>
              <a:t>Important data import point! We will be importing data to a machine, so think like one. What are some problems with importing this data?</a:t>
            </a:r>
          </a:p>
        </p:txBody>
      </p:sp>
      <p:sp>
        <p:nvSpPr>
          <p:cNvPr id="4" name="Slide Number Placeholder 3">
            <a:extLst>
              <a:ext uri="{FF2B5EF4-FFF2-40B4-BE49-F238E27FC236}">
                <a16:creationId xmlns:a16="http://schemas.microsoft.com/office/drawing/2014/main" id="{B961CBA1-ADD8-E193-CA49-6C213575536C}"/>
              </a:ext>
            </a:extLst>
          </p:cNvPr>
          <p:cNvSpPr>
            <a:spLocks noGrp="1"/>
          </p:cNvSpPr>
          <p:nvPr>
            <p:ph type="sldNum" sz="quarter" idx="12"/>
          </p:nvPr>
        </p:nvSpPr>
        <p:spPr/>
        <p:txBody>
          <a:bodyPr/>
          <a:lstStyle/>
          <a:p>
            <a:fld id="{AAD8A31E-A4F3-4577-8E71-C696B2CAECD5}" type="slidenum">
              <a:rPr lang="en-US" smtClean="0"/>
              <a:t>60</a:t>
            </a:fld>
            <a:endParaRPr lang="en-US"/>
          </a:p>
        </p:txBody>
      </p:sp>
      <p:pic>
        <p:nvPicPr>
          <p:cNvPr id="7" name="Picture 6">
            <a:extLst>
              <a:ext uri="{FF2B5EF4-FFF2-40B4-BE49-F238E27FC236}">
                <a16:creationId xmlns:a16="http://schemas.microsoft.com/office/drawing/2014/main" id="{39D69AAA-7543-69B3-B353-428306DC71D0}"/>
              </a:ext>
            </a:extLst>
          </p:cNvPr>
          <p:cNvPicPr>
            <a:picLocks noChangeAspect="1"/>
          </p:cNvPicPr>
          <p:nvPr/>
        </p:nvPicPr>
        <p:blipFill>
          <a:blip r:embed="rId3"/>
          <a:stretch>
            <a:fillRect/>
          </a:stretch>
        </p:blipFill>
        <p:spPr>
          <a:xfrm>
            <a:off x="2555495" y="2995478"/>
            <a:ext cx="7081010" cy="3360872"/>
          </a:xfrm>
          <a:prstGeom prst="rect">
            <a:avLst/>
          </a:prstGeom>
        </p:spPr>
      </p:pic>
    </p:spTree>
    <p:extLst>
      <p:ext uri="{BB962C8B-B14F-4D97-AF65-F5344CB8AC3E}">
        <p14:creationId xmlns:p14="http://schemas.microsoft.com/office/powerpoint/2010/main" val="2998878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B44F-24D0-7F85-7BAF-24DA3F7BDEDF}"/>
              </a:ext>
            </a:extLst>
          </p:cNvPr>
          <p:cNvSpPr>
            <a:spLocks noGrp="1"/>
          </p:cNvSpPr>
          <p:nvPr>
            <p:ph type="title"/>
          </p:nvPr>
        </p:nvSpPr>
        <p:spPr/>
        <p:txBody>
          <a:bodyPr/>
          <a:lstStyle/>
          <a:p>
            <a:r>
              <a:rPr lang="en-US" dirty="0"/>
              <a:t>Machine Readable</a:t>
            </a:r>
          </a:p>
        </p:txBody>
      </p:sp>
      <p:sp>
        <p:nvSpPr>
          <p:cNvPr id="3" name="Content Placeholder 2">
            <a:extLst>
              <a:ext uri="{FF2B5EF4-FFF2-40B4-BE49-F238E27FC236}">
                <a16:creationId xmlns:a16="http://schemas.microsoft.com/office/drawing/2014/main" id="{D27B5B7B-6916-4E47-341D-F9B90DB326B4}"/>
              </a:ext>
            </a:extLst>
          </p:cNvPr>
          <p:cNvSpPr>
            <a:spLocks noGrp="1"/>
          </p:cNvSpPr>
          <p:nvPr>
            <p:ph idx="1"/>
          </p:nvPr>
        </p:nvSpPr>
        <p:spPr/>
        <p:txBody>
          <a:bodyPr/>
          <a:lstStyle/>
          <a:p>
            <a:r>
              <a:rPr lang="en-US" dirty="0"/>
              <a:t>Don’t use color/formatting; have columns for variables; don’t have hidden data; be consistent about blanks vs NA vs 0; start at cell A1</a:t>
            </a:r>
          </a:p>
          <a:p>
            <a:pPr marL="0" indent="0">
              <a:buNone/>
            </a:pPr>
            <a:endParaRPr lang="en-US" dirty="0"/>
          </a:p>
        </p:txBody>
      </p:sp>
      <p:sp>
        <p:nvSpPr>
          <p:cNvPr id="4" name="Slide Number Placeholder 3">
            <a:extLst>
              <a:ext uri="{FF2B5EF4-FFF2-40B4-BE49-F238E27FC236}">
                <a16:creationId xmlns:a16="http://schemas.microsoft.com/office/drawing/2014/main" id="{86D12766-04AF-06EA-AC40-EE0DEC608FCF}"/>
              </a:ext>
            </a:extLst>
          </p:cNvPr>
          <p:cNvSpPr>
            <a:spLocks noGrp="1"/>
          </p:cNvSpPr>
          <p:nvPr>
            <p:ph type="sldNum" sz="quarter" idx="12"/>
          </p:nvPr>
        </p:nvSpPr>
        <p:spPr/>
        <p:txBody>
          <a:bodyPr/>
          <a:lstStyle/>
          <a:p>
            <a:fld id="{AAD8A31E-A4F3-4577-8E71-C696B2CAECD5}" type="slidenum">
              <a:rPr lang="en-US" smtClean="0"/>
              <a:t>61</a:t>
            </a:fld>
            <a:endParaRPr lang="en-US"/>
          </a:p>
        </p:txBody>
      </p:sp>
      <p:pic>
        <p:nvPicPr>
          <p:cNvPr id="6" name="Picture 5">
            <a:extLst>
              <a:ext uri="{FF2B5EF4-FFF2-40B4-BE49-F238E27FC236}">
                <a16:creationId xmlns:a16="http://schemas.microsoft.com/office/drawing/2014/main" id="{4DC03EFA-CB1E-8912-72D1-34A135567E94}"/>
              </a:ext>
            </a:extLst>
          </p:cNvPr>
          <p:cNvPicPr>
            <a:picLocks noChangeAspect="1"/>
          </p:cNvPicPr>
          <p:nvPr/>
        </p:nvPicPr>
        <p:blipFill>
          <a:blip r:embed="rId3"/>
          <a:stretch>
            <a:fillRect/>
          </a:stretch>
        </p:blipFill>
        <p:spPr>
          <a:xfrm>
            <a:off x="1772685" y="2833687"/>
            <a:ext cx="8010525" cy="3705225"/>
          </a:xfrm>
          <a:prstGeom prst="rect">
            <a:avLst/>
          </a:prstGeom>
        </p:spPr>
      </p:pic>
    </p:spTree>
    <p:extLst>
      <p:ext uri="{BB962C8B-B14F-4D97-AF65-F5344CB8AC3E}">
        <p14:creationId xmlns:p14="http://schemas.microsoft.com/office/powerpoint/2010/main" val="19208581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EFA414-4A41-1A78-9956-4FC963386870}"/>
              </a:ext>
            </a:extLst>
          </p:cNvPr>
          <p:cNvSpPr>
            <a:spLocks noGrp="1"/>
          </p:cNvSpPr>
          <p:nvPr>
            <p:ph idx="1"/>
          </p:nvPr>
        </p:nvSpPr>
        <p:spPr>
          <a:xfrm>
            <a:off x="563219" y="1825625"/>
            <a:ext cx="5151782" cy="4351338"/>
          </a:xfrm>
        </p:spPr>
        <p:txBody>
          <a:bodyPr/>
          <a:lstStyle/>
          <a:p>
            <a:r>
              <a:rPr lang="en-US" dirty="0"/>
              <a:t>Data that are already summarized can’t have stats. Raw is best! </a:t>
            </a:r>
          </a:p>
          <a:p>
            <a:endParaRPr lang="en-US" dirty="0"/>
          </a:p>
          <a:p>
            <a:endParaRPr lang="en-US" dirty="0"/>
          </a:p>
          <a:p>
            <a:r>
              <a:rPr lang="en-US" dirty="0"/>
              <a:t>“Tabled” data is a form of summarizing and isn’t tidy (more on this in a second!)</a:t>
            </a:r>
          </a:p>
        </p:txBody>
      </p:sp>
      <p:sp>
        <p:nvSpPr>
          <p:cNvPr id="3" name="Slide Number Placeholder 2">
            <a:extLst>
              <a:ext uri="{FF2B5EF4-FFF2-40B4-BE49-F238E27FC236}">
                <a16:creationId xmlns:a16="http://schemas.microsoft.com/office/drawing/2014/main" id="{D5B20AED-26BC-5B99-3F2C-792C4690BA1B}"/>
              </a:ext>
            </a:extLst>
          </p:cNvPr>
          <p:cNvSpPr>
            <a:spLocks noGrp="1"/>
          </p:cNvSpPr>
          <p:nvPr>
            <p:ph type="sldNum" sz="quarter" idx="12"/>
          </p:nvPr>
        </p:nvSpPr>
        <p:spPr/>
        <p:txBody>
          <a:bodyPr/>
          <a:lstStyle/>
          <a:p>
            <a:fld id="{AAD8A31E-A4F3-4577-8E71-C696B2CAECD5}" type="slidenum">
              <a:rPr lang="en-US" smtClean="0"/>
              <a:t>62</a:t>
            </a:fld>
            <a:endParaRPr lang="en-US"/>
          </a:p>
        </p:txBody>
      </p:sp>
      <p:sp>
        <p:nvSpPr>
          <p:cNvPr id="4" name="Title 3">
            <a:extLst>
              <a:ext uri="{FF2B5EF4-FFF2-40B4-BE49-F238E27FC236}">
                <a16:creationId xmlns:a16="http://schemas.microsoft.com/office/drawing/2014/main" id="{CCC3DD63-0DDB-8694-22C9-AF28EC44EFF8}"/>
              </a:ext>
            </a:extLst>
          </p:cNvPr>
          <p:cNvSpPr>
            <a:spLocks noGrp="1"/>
          </p:cNvSpPr>
          <p:nvPr>
            <p:ph type="title"/>
          </p:nvPr>
        </p:nvSpPr>
        <p:spPr/>
        <p:txBody>
          <a:bodyPr/>
          <a:lstStyle/>
          <a:p>
            <a:r>
              <a:rPr lang="en-US" dirty="0" err="1"/>
              <a:t>Unsummarized</a:t>
            </a:r>
            <a:r>
              <a:rPr lang="en-US" dirty="0"/>
              <a:t> and </a:t>
            </a:r>
            <a:r>
              <a:rPr lang="en-US" dirty="0" err="1"/>
              <a:t>untabled</a:t>
            </a:r>
            <a:endParaRPr lang="en-US" dirty="0"/>
          </a:p>
        </p:txBody>
      </p:sp>
      <p:graphicFrame>
        <p:nvGraphicFramePr>
          <p:cNvPr id="5" name="Table 4">
            <a:extLst>
              <a:ext uri="{FF2B5EF4-FFF2-40B4-BE49-F238E27FC236}">
                <a16:creationId xmlns:a16="http://schemas.microsoft.com/office/drawing/2014/main" id="{B8B500DD-A9C5-3D4F-97C3-324D92687FF5}"/>
              </a:ext>
            </a:extLst>
          </p:cNvPr>
          <p:cNvGraphicFramePr>
            <a:graphicFrameLocks noGrp="1"/>
          </p:cNvGraphicFramePr>
          <p:nvPr/>
        </p:nvGraphicFramePr>
        <p:xfrm>
          <a:off x="6231836" y="4690217"/>
          <a:ext cx="1891016" cy="1112520"/>
        </p:xfrm>
        <a:graphic>
          <a:graphicData uri="http://schemas.openxmlformats.org/drawingml/2006/table">
            <a:tbl>
              <a:tblPr firstRow="1" bandRow="1">
                <a:tableStyleId>{5C22544A-7EE6-4342-B048-85BDC9FD1C3A}</a:tableStyleId>
              </a:tblPr>
              <a:tblGrid>
                <a:gridCol w="626470">
                  <a:extLst>
                    <a:ext uri="{9D8B030D-6E8A-4147-A177-3AD203B41FA5}">
                      <a16:colId xmlns:a16="http://schemas.microsoft.com/office/drawing/2014/main" val="2237024066"/>
                    </a:ext>
                  </a:extLst>
                </a:gridCol>
                <a:gridCol w="638998">
                  <a:extLst>
                    <a:ext uri="{9D8B030D-6E8A-4147-A177-3AD203B41FA5}">
                      <a16:colId xmlns:a16="http://schemas.microsoft.com/office/drawing/2014/main" val="2113983238"/>
                    </a:ext>
                  </a:extLst>
                </a:gridCol>
                <a:gridCol w="625548">
                  <a:extLst>
                    <a:ext uri="{9D8B030D-6E8A-4147-A177-3AD203B41FA5}">
                      <a16:colId xmlns:a16="http://schemas.microsoft.com/office/drawing/2014/main" val="1731578586"/>
                    </a:ext>
                  </a:extLst>
                </a:gridCol>
              </a:tblGrid>
              <a:tr h="370840">
                <a:tc>
                  <a:txBody>
                    <a:bodyPr/>
                    <a:lstStyle/>
                    <a:p>
                      <a:pPr algn="ctr"/>
                      <a:endParaRPr lang="en-US" sz="1600" dirty="0"/>
                    </a:p>
                  </a:txBody>
                  <a:tcPr anchor="ctr">
                    <a:solidFill>
                      <a:schemeClr val="bg1"/>
                    </a:solidFill>
                  </a:tcPr>
                </a:tc>
                <a:tc>
                  <a:txBody>
                    <a:bodyPr/>
                    <a:lstStyle/>
                    <a:p>
                      <a:pPr algn="ctr"/>
                      <a:r>
                        <a:rPr lang="en-US" sz="1600" dirty="0">
                          <a:solidFill>
                            <a:schemeClr val="tx1"/>
                          </a:solidFill>
                        </a:rPr>
                        <a:t>Coho</a:t>
                      </a:r>
                    </a:p>
                  </a:txBody>
                  <a:tcPr anchor="ctr">
                    <a:solidFill>
                      <a:schemeClr val="accent2"/>
                    </a:solidFill>
                  </a:tcPr>
                </a:tc>
                <a:tc>
                  <a:txBody>
                    <a:bodyPr/>
                    <a:lstStyle/>
                    <a:p>
                      <a:pPr algn="ctr">
                        <a:tabLst>
                          <a:tab pos="5715000" algn="l"/>
                        </a:tabLst>
                      </a:pPr>
                      <a:r>
                        <a:rPr lang="en-US" sz="1600" dirty="0">
                          <a:solidFill>
                            <a:schemeClr val="tx1"/>
                          </a:solidFill>
                        </a:rPr>
                        <a:t>King</a:t>
                      </a:r>
                    </a:p>
                  </a:txBody>
                  <a:tcPr anchor="ctr">
                    <a:solidFill>
                      <a:schemeClr val="accent2"/>
                    </a:solidFill>
                  </a:tcPr>
                </a:tc>
                <a:extLst>
                  <a:ext uri="{0D108BD9-81ED-4DB2-BD59-A6C34878D82A}">
                    <a16:rowId xmlns:a16="http://schemas.microsoft.com/office/drawing/2014/main" val="3565907102"/>
                  </a:ext>
                </a:extLst>
              </a:tr>
              <a:tr h="370840">
                <a:tc>
                  <a:txBody>
                    <a:bodyPr/>
                    <a:lstStyle/>
                    <a:p>
                      <a:pPr algn="ctr"/>
                      <a:r>
                        <a:rPr lang="en-US" sz="1600" dirty="0"/>
                        <a:t>2022</a:t>
                      </a:r>
                    </a:p>
                  </a:txBody>
                  <a:tcPr anchor="ctr">
                    <a:solidFill>
                      <a:schemeClr val="accent1"/>
                    </a:solidFill>
                  </a:tcPr>
                </a:tc>
                <a:tc>
                  <a:txBody>
                    <a:bodyPr/>
                    <a:lstStyle/>
                    <a:p>
                      <a:pPr algn="ctr"/>
                      <a:r>
                        <a:rPr lang="en-US" sz="1600" dirty="0"/>
                        <a:t>3</a:t>
                      </a:r>
                    </a:p>
                  </a:txBody>
                  <a:tcPr anchor="ctr">
                    <a:solidFill>
                      <a:srgbClr val="E2CFF1"/>
                    </a:solidFill>
                  </a:tcPr>
                </a:tc>
                <a:tc>
                  <a:txBody>
                    <a:bodyPr/>
                    <a:lstStyle/>
                    <a:p>
                      <a:pPr algn="ctr"/>
                      <a:r>
                        <a:rPr lang="en-US" sz="1600" dirty="0"/>
                        <a:t>5</a:t>
                      </a:r>
                    </a:p>
                  </a:txBody>
                  <a:tcPr anchor="ctr">
                    <a:solidFill>
                      <a:srgbClr val="E2CFF1"/>
                    </a:solidFill>
                  </a:tcPr>
                </a:tc>
                <a:extLst>
                  <a:ext uri="{0D108BD9-81ED-4DB2-BD59-A6C34878D82A}">
                    <a16:rowId xmlns:a16="http://schemas.microsoft.com/office/drawing/2014/main" val="3716716896"/>
                  </a:ext>
                </a:extLst>
              </a:tr>
              <a:tr h="370840">
                <a:tc>
                  <a:txBody>
                    <a:bodyPr/>
                    <a:lstStyle/>
                    <a:p>
                      <a:pPr algn="ctr"/>
                      <a:r>
                        <a:rPr lang="en-US" sz="1600" dirty="0"/>
                        <a:t>2023</a:t>
                      </a:r>
                    </a:p>
                  </a:txBody>
                  <a:tcPr anchor="ctr">
                    <a:solidFill>
                      <a:schemeClr val="accent1"/>
                    </a:solidFill>
                  </a:tcPr>
                </a:tc>
                <a:tc>
                  <a:txBody>
                    <a:bodyPr/>
                    <a:lstStyle/>
                    <a:p>
                      <a:pPr algn="ctr"/>
                      <a:r>
                        <a:rPr lang="en-US" sz="1600" dirty="0"/>
                        <a:t>8</a:t>
                      </a:r>
                    </a:p>
                  </a:txBody>
                  <a:tcPr anchor="ctr">
                    <a:solidFill>
                      <a:srgbClr val="E2CFF1"/>
                    </a:solidFill>
                  </a:tcPr>
                </a:tc>
                <a:tc>
                  <a:txBody>
                    <a:bodyPr/>
                    <a:lstStyle/>
                    <a:p>
                      <a:pPr algn="ctr"/>
                      <a:r>
                        <a:rPr lang="en-US" sz="1600" dirty="0"/>
                        <a:t>11</a:t>
                      </a:r>
                    </a:p>
                  </a:txBody>
                  <a:tcPr anchor="ctr">
                    <a:solidFill>
                      <a:srgbClr val="E2CFF1"/>
                    </a:solidFill>
                  </a:tcPr>
                </a:tc>
                <a:extLst>
                  <a:ext uri="{0D108BD9-81ED-4DB2-BD59-A6C34878D82A}">
                    <a16:rowId xmlns:a16="http://schemas.microsoft.com/office/drawing/2014/main" val="121834352"/>
                  </a:ext>
                </a:extLst>
              </a:tr>
            </a:tbl>
          </a:graphicData>
        </a:graphic>
      </p:graphicFrame>
      <p:graphicFrame>
        <p:nvGraphicFramePr>
          <p:cNvPr id="6" name="Table 5">
            <a:extLst>
              <a:ext uri="{FF2B5EF4-FFF2-40B4-BE49-F238E27FC236}">
                <a16:creationId xmlns:a16="http://schemas.microsoft.com/office/drawing/2014/main" id="{68BF7622-3DD2-635D-9EC2-8B0A2779623F}"/>
              </a:ext>
            </a:extLst>
          </p:cNvPr>
          <p:cNvGraphicFramePr>
            <a:graphicFrameLocks noGrp="1"/>
          </p:cNvGraphicFramePr>
          <p:nvPr/>
        </p:nvGraphicFramePr>
        <p:xfrm>
          <a:off x="9289774" y="4408277"/>
          <a:ext cx="2339008" cy="1676400"/>
        </p:xfrm>
        <a:graphic>
          <a:graphicData uri="http://schemas.openxmlformats.org/drawingml/2006/table">
            <a:tbl>
              <a:tblPr firstRow="1" bandRow="1">
                <a:tableStyleId>{5C22544A-7EE6-4342-B048-85BDC9FD1C3A}</a:tableStyleId>
              </a:tblPr>
              <a:tblGrid>
                <a:gridCol w="739844">
                  <a:extLst>
                    <a:ext uri="{9D8B030D-6E8A-4147-A177-3AD203B41FA5}">
                      <a16:colId xmlns:a16="http://schemas.microsoft.com/office/drawing/2014/main" val="2237024066"/>
                    </a:ext>
                  </a:extLst>
                </a:gridCol>
                <a:gridCol w="868512">
                  <a:extLst>
                    <a:ext uri="{9D8B030D-6E8A-4147-A177-3AD203B41FA5}">
                      <a16:colId xmlns:a16="http://schemas.microsoft.com/office/drawing/2014/main" val="2113983238"/>
                    </a:ext>
                  </a:extLst>
                </a:gridCol>
                <a:gridCol w="730652">
                  <a:extLst>
                    <a:ext uri="{9D8B030D-6E8A-4147-A177-3AD203B41FA5}">
                      <a16:colId xmlns:a16="http://schemas.microsoft.com/office/drawing/2014/main" val="1731578586"/>
                    </a:ext>
                  </a:extLst>
                </a:gridCol>
              </a:tblGrid>
              <a:tr h="283342">
                <a:tc>
                  <a:txBody>
                    <a:bodyPr/>
                    <a:lstStyle/>
                    <a:p>
                      <a:pPr algn="ctr"/>
                      <a:r>
                        <a:rPr lang="en-US" sz="1600" dirty="0"/>
                        <a:t>Year</a:t>
                      </a:r>
                    </a:p>
                  </a:txBody>
                  <a:tcPr anchor="ctr">
                    <a:solidFill>
                      <a:schemeClr val="bg2">
                        <a:lumMod val="50000"/>
                      </a:schemeClr>
                    </a:solidFill>
                  </a:tcPr>
                </a:tc>
                <a:tc>
                  <a:txBody>
                    <a:bodyPr/>
                    <a:lstStyle/>
                    <a:p>
                      <a:pPr algn="ctr"/>
                      <a:r>
                        <a:rPr lang="en-US" sz="1600" dirty="0"/>
                        <a:t>Species</a:t>
                      </a:r>
                    </a:p>
                  </a:txBody>
                  <a:tcPr anchor="ctr">
                    <a:solidFill>
                      <a:schemeClr val="bg2">
                        <a:lumMod val="50000"/>
                      </a:schemeClr>
                    </a:solidFill>
                  </a:tcPr>
                </a:tc>
                <a:tc>
                  <a:txBody>
                    <a:bodyPr/>
                    <a:lstStyle/>
                    <a:p>
                      <a:pPr algn="ctr">
                        <a:tabLst>
                          <a:tab pos="5715000" algn="l"/>
                        </a:tabLst>
                      </a:pPr>
                      <a:r>
                        <a:rPr lang="en-US" sz="1600" dirty="0"/>
                        <a:t>Count</a:t>
                      </a:r>
                    </a:p>
                  </a:txBody>
                  <a:tcPr anchor="ctr">
                    <a:solidFill>
                      <a:schemeClr val="bg2">
                        <a:lumMod val="50000"/>
                      </a:schemeClr>
                    </a:solidFill>
                  </a:tcPr>
                </a:tc>
                <a:extLst>
                  <a:ext uri="{0D108BD9-81ED-4DB2-BD59-A6C34878D82A}">
                    <a16:rowId xmlns:a16="http://schemas.microsoft.com/office/drawing/2014/main" val="3565907102"/>
                  </a:ext>
                </a:extLst>
              </a:tr>
              <a:tr h="0">
                <a:tc>
                  <a:txBody>
                    <a:bodyPr/>
                    <a:lstStyle/>
                    <a:p>
                      <a:pPr algn="ctr"/>
                      <a:r>
                        <a:rPr lang="en-US" sz="1600" dirty="0"/>
                        <a:t>2022</a:t>
                      </a:r>
                    </a:p>
                  </a:txBody>
                  <a:tcPr anchor="ctr">
                    <a:solidFill>
                      <a:schemeClr val="accent1"/>
                    </a:solidFill>
                  </a:tcPr>
                </a:tc>
                <a:tc>
                  <a:txBody>
                    <a:bodyPr/>
                    <a:lstStyle/>
                    <a:p>
                      <a:pPr algn="ctr"/>
                      <a:r>
                        <a:rPr lang="en-US" sz="1600" dirty="0"/>
                        <a:t>Coho</a:t>
                      </a:r>
                    </a:p>
                  </a:txBody>
                  <a:tcPr anchor="ctr">
                    <a:solidFill>
                      <a:schemeClr val="accent2"/>
                    </a:solidFill>
                  </a:tcPr>
                </a:tc>
                <a:tc>
                  <a:txBody>
                    <a:bodyPr/>
                    <a:lstStyle/>
                    <a:p>
                      <a:pPr algn="ctr"/>
                      <a:r>
                        <a:rPr lang="en-US" sz="1600" dirty="0"/>
                        <a:t>3</a:t>
                      </a:r>
                    </a:p>
                  </a:txBody>
                  <a:tcPr anchor="ctr">
                    <a:solidFill>
                      <a:srgbClr val="E2CFF1"/>
                    </a:solidFill>
                  </a:tcPr>
                </a:tc>
                <a:extLst>
                  <a:ext uri="{0D108BD9-81ED-4DB2-BD59-A6C34878D82A}">
                    <a16:rowId xmlns:a16="http://schemas.microsoft.com/office/drawing/2014/main" val="3716716896"/>
                  </a:ext>
                </a:extLst>
              </a:tr>
              <a:tr h="300161">
                <a:tc>
                  <a:txBody>
                    <a:bodyPr/>
                    <a:lstStyle/>
                    <a:p>
                      <a:pPr algn="ctr"/>
                      <a:r>
                        <a:rPr lang="en-US" sz="1600" dirty="0"/>
                        <a:t>2022</a:t>
                      </a:r>
                    </a:p>
                  </a:txBody>
                  <a:tcPr anchor="ctr">
                    <a:solidFill>
                      <a:schemeClr val="accent1"/>
                    </a:solidFill>
                  </a:tcPr>
                </a:tc>
                <a:tc>
                  <a:txBody>
                    <a:bodyPr/>
                    <a:lstStyle/>
                    <a:p>
                      <a:pPr algn="ctr"/>
                      <a:r>
                        <a:rPr lang="en-US" sz="1600" dirty="0"/>
                        <a:t>King</a:t>
                      </a:r>
                    </a:p>
                  </a:txBody>
                  <a:tcPr anchor="ctr">
                    <a:solidFill>
                      <a:schemeClr val="accent2"/>
                    </a:solidFill>
                  </a:tcPr>
                </a:tc>
                <a:tc>
                  <a:txBody>
                    <a:bodyPr/>
                    <a:lstStyle/>
                    <a:p>
                      <a:pPr algn="ctr"/>
                      <a:r>
                        <a:rPr lang="en-US" sz="1600" dirty="0"/>
                        <a:t>5</a:t>
                      </a:r>
                    </a:p>
                  </a:txBody>
                  <a:tcPr anchor="ctr">
                    <a:solidFill>
                      <a:srgbClr val="E2CFF1"/>
                    </a:solidFill>
                  </a:tcPr>
                </a:tc>
                <a:extLst>
                  <a:ext uri="{0D108BD9-81ED-4DB2-BD59-A6C34878D82A}">
                    <a16:rowId xmlns:a16="http://schemas.microsoft.com/office/drawing/2014/main" val="3107546162"/>
                  </a:ext>
                </a:extLst>
              </a:tr>
              <a:tr h="232575">
                <a:tc>
                  <a:txBody>
                    <a:bodyPr/>
                    <a:lstStyle/>
                    <a:p>
                      <a:pPr algn="ctr"/>
                      <a:r>
                        <a:rPr lang="en-US" sz="1600" dirty="0"/>
                        <a:t>2023</a:t>
                      </a:r>
                    </a:p>
                  </a:txBody>
                  <a:tcPr anchor="ctr">
                    <a:solidFill>
                      <a:schemeClr val="accent1"/>
                    </a:solidFill>
                  </a:tcPr>
                </a:tc>
                <a:tc>
                  <a:txBody>
                    <a:bodyPr/>
                    <a:lstStyle/>
                    <a:p>
                      <a:pPr algn="ctr"/>
                      <a:r>
                        <a:rPr lang="en-US" sz="1600" dirty="0"/>
                        <a:t>Coho</a:t>
                      </a:r>
                    </a:p>
                  </a:txBody>
                  <a:tcPr anchor="ctr">
                    <a:solidFill>
                      <a:schemeClr val="accent2"/>
                    </a:solidFill>
                  </a:tcPr>
                </a:tc>
                <a:tc>
                  <a:txBody>
                    <a:bodyPr/>
                    <a:lstStyle/>
                    <a:p>
                      <a:pPr algn="ctr"/>
                      <a:r>
                        <a:rPr lang="en-US" sz="1600" dirty="0"/>
                        <a:t>8</a:t>
                      </a:r>
                    </a:p>
                  </a:txBody>
                  <a:tcPr anchor="ctr">
                    <a:solidFill>
                      <a:srgbClr val="E2CFF1"/>
                    </a:solidFill>
                  </a:tcPr>
                </a:tc>
                <a:extLst>
                  <a:ext uri="{0D108BD9-81ED-4DB2-BD59-A6C34878D82A}">
                    <a16:rowId xmlns:a16="http://schemas.microsoft.com/office/drawing/2014/main" val="3369987657"/>
                  </a:ext>
                </a:extLst>
              </a:tr>
              <a:tr h="234563">
                <a:tc>
                  <a:txBody>
                    <a:bodyPr/>
                    <a:lstStyle/>
                    <a:p>
                      <a:pPr algn="ctr"/>
                      <a:r>
                        <a:rPr lang="en-US" sz="1600" dirty="0"/>
                        <a:t>2023</a:t>
                      </a:r>
                    </a:p>
                  </a:txBody>
                  <a:tcPr anchor="ctr">
                    <a:solidFill>
                      <a:schemeClr val="accent1"/>
                    </a:solidFill>
                  </a:tcPr>
                </a:tc>
                <a:tc>
                  <a:txBody>
                    <a:bodyPr/>
                    <a:lstStyle/>
                    <a:p>
                      <a:pPr algn="ctr"/>
                      <a:r>
                        <a:rPr lang="en-US" sz="1600" dirty="0"/>
                        <a:t>King</a:t>
                      </a:r>
                    </a:p>
                  </a:txBody>
                  <a:tcPr anchor="ctr">
                    <a:solidFill>
                      <a:schemeClr val="accent2"/>
                    </a:solidFill>
                  </a:tcPr>
                </a:tc>
                <a:tc>
                  <a:txBody>
                    <a:bodyPr/>
                    <a:lstStyle/>
                    <a:p>
                      <a:pPr algn="ctr"/>
                      <a:r>
                        <a:rPr lang="en-US" sz="1600" dirty="0"/>
                        <a:t>11</a:t>
                      </a:r>
                    </a:p>
                  </a:txBody>
                  <a:tcPr anchor="ctr">
                    <a:solidFill>
                      <a:srgbClr val="E2CFF1"/>
                    </a:solidFill>
                  </a:tcPr>
                </a:tc>
                <a:extLst>
                  <a:ext uri="{0D108BD9-81ED-4DB2-BD59-A6C34878D82A}">
                    <a16:rowId xmlns:a16="http://schemas.microsoft.com/office/drawing/2014/main" val="121834352"/>
                  </a:ext>
                </a:extLst>
              </a:tr>
            </a:tbl>
          </a:graphicData>
        </a:graphic>
      </p:graphicFrame>
      <p:sp>
        <p:nvSpPr>
          <p:cNvPr id="7" name="Arrow: Down 6">
            <a:extLst>
              <a:ext uri="{FF2B5EF4-FFF2-40B4-BE49-F238E27FC236}">
                <a16:creationId xmlns:a16="http://schemas.microsoft.com/office/drawing/2014/main" id="{1BA4571F-99D7-7C28-19CE-AC6D53D18865}"/>
              </a:ext>
            </a:extLst>
          </p:cNvPr>
          <p:cNvSpPr/>
          <p:nvPr/>
        </p:nvSpPr>
        <p:spPr>
          <a:xfrm rot="16200000">
            <a:off x="8492621" y="4943702"/>
            <a:ext cx="347870" cy="605550"/>
          </a:xfrm>
          <a:prstGeom prst="downArrow">
            <a:avLst>
              <a:gd name="adj1" fmla="val 50000"/>
              <a:gd name="adj2" fmla="val 78572"/>
            </a:avLst>
          </a:prstGeom>
          <a:solidFill>
            <a:schemeClr val="accent3">
              <a:lumMod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78C5598B-0186-7F8E-7925-FE29B8CD3EB9}"/>
              </a:ext>
            </a:extLst>
          </p:cNvPr>
          <p:cNvGraphicFramePr>
            <a:graphicFrameLocks noGrp="1"/>
          </p:cNvGraphicFramePr>
          <p:nvPr/>
        </p:nvGraphicFramePr>
        <p:xfrm>
          <a:off x="6325330" y="2118088"/>
          <a:ext cx="2182566" cy="1005840"/>
        </p:xfrm>
        <a:graphic>
          <a:graphicData uri="http://schemas.openxmlformats.org/drawingml/2006/table">
            <a:tbl>
              <a:tblPr firstRow="1" bandRow="1">
                <a:tableStyleId>{5C22544A-7EE6-4342-B048-85BDC9FD1C3A}</a:tableStyleId>
              </a:tblPr>
              <a:tblGrid>
                <a:gridCol w="642000">
                  <a:extLst>
                    <a:ext uri="{9D8B030D-6E8A-4147-A177-3AD203B41FA5}">
                      <a16:colId xmlns:a16="http://schemas.microsoft.com/office/drawing/2014/main" val="2237024066"/>
                    </a:ext>
                  </a:extLst>
                </a:gridCol>
                <a:gridCol w="695740">
                  <a:extLst>
                    <a:ext uri="{9D8B030D-6E8A-4147-A177-3AD203B41FA5}">
                      <a16:colId xmlns:a16="http://schemas.microsoft.com/office/drawing/2014/main" val="1731578586"/>
                    </a:ext>
                  </a:extLst>
                </a:gridCol>
                <a:gridCol w="844826">
                  <a:extLst>
                    <a:ext uri="{9D8B030D-6E8A-4147-A177-3AD203B41FA5}">
                      <a16:colId xmlns:a16="http://schemas.microsoft.com/office/drawing/2014/main" val="159859074"/>
                    </a:ext>
                  </a:extLst>
                </a:gridCol>
              </a:tblGrid>
              <a:tr h="283342">
                <a:tc>
                  <a:txBody>
                    <a:bodyPr/>
                    <a:lstStyle/>
                    <a:p>
                      <a:pPr algn="ctr"/>
                      <a:r>
                        <a:rPr lang="en-US" sz="1600" dirty="0"/>
                        <a:t>River</a:t>
                      </a:r>
                    </a:p>
                  </a:txBody>
                  <a:tcPr anchor="ctr">
                    <a:solidFill>
                      <a:schemeClr val="bg2">
                        <a:lumMod val="50000"/>
                      </a:schemeClr>
                    </a:solidFill>
                  </a:tcPr>
                </a:tc>
                <a:tc>
                  <a:txBody>
                    <a:bodyPr/>
                    <a:lstStyle/>
                    <a:p>
                      <a:pPr algn="ctr">
                        <a:tabLst>
                          <a:tab pos="5715000" algn="l"/>
                        </a:tabLst>
                      </a:pPr>
                      <a:r>
                        <a:rPr lang="en-US" sz="1600" dirty="0"/>
                        <a:t>Count</a:t>
                      </a:r>
                    </a:p>
                  </a:txBody>
                  <a:tcPr anchor="ctr">
                    <a:solidFill>
                      <a:schemeClr val="bg2">
                        <a:lumMod val="50000"/>
                      </a:schemeClr>
                    </a:solidFill>
                  </a:tcPr>
                </a:tc>
                <a:tc>
                  <a:txBody>
                    <a:bodyPr/>
                    <a:lstStyle/>
                    <a:p>
                      <a:pPr algn="ctr">
                        <a:tabLst>
                          <a:tab pos="5715000" algn="l"/>
                        </a:tabLst>
                      </a:pPr>
                      <a:r>
                        <a:rPr lang="en-US" sz="1600" dirty="0"/>
                        <a:t>Ave Len</a:t>
                      </a:r>
                    </a:p>
                  </a:txBody>
                  <a:tcPr anchor="ctr">
                    <a:solidFill>
                      <a:schemeClr val="bg2">
                        <a:lumMod val="50000"/>
                      </a:schemeClr>
                    </a:solidFill>
                  </a:tcPr>
                </a:tc>
                <a:extLst>
                  <a:ext uri="{0D108BD9-81ED-4DB2-BD59-A6C34878D82A}">
                    <a16:rowId xmlns:a16="http://schemas.microsoft.com/office/drawing/2014/main" val="3565907102"/>
                  </a:ext>
                </a:extLst>
              </a:tr>
              <a:tr h="0">
                <a:tc>
                  <a:txBody>
                    <a:bodyPr/>
                    <a:lstStyle/>
                    <a:p>
                      <a:pPr algn="ctr"/>
                      <a:r>
                        <a:rPr lang="en-US" sz="1600" dirty="0"/>
                        <a:t>Kenai</a:t>
                      </a:r>
                    </a:p>
                  </a:txBody>
                  <a:tcPr anchor="ctr">
                    <a:solidFill>
                      <a:schemeClr val="accent4">
                        <a:lumMod val="20000"/>
                        <a:lumOff val="80000"/>
                      </a:schemeClr>
                    </a:solidFill>
                  </a:tcPr>
                </a:tc>
                <a:tc>
                  <a:txBody>
                    <a:bodyPr/>
                    <a:lstStyle/>
                    <a:p>
                      <a:pPr algn="ctr"/>
                      <a:r>
                        <a:rPr lang="en-US" sz="1600" dirty="0"/>
                        <a:t>3</a:t>
                      </a:r>
                    </a:p>
                  </a:txBody>
                  <a:tcPr anchor="ctr">
                    <a:solidFill>
                      <a:srgbClr val="E2CFF1"/>
                    </a:solidFill>
                  </a:tcPr>
                </a:tc>
                <a:tc>
                  <a:txBody>
                    <a:bodyPr/>
                    <a:lstStyle/>
                    <a:p>
                      <a:pPr algn="ctr"/>
                      <a:r>
                        <a:rPr lang="en-US" sz="1600" dirty="0"/>
                        <a:t>581.6</a:t>
                      </a:r>
                    </a:p>
                  </a:txBody>
                  <a:tcPr anchor="ctr">
                    <a:solidFill>
                      <a:schemeClr val="accent6">
                        <a:lumMod val="20000"/>
                        <a:lumOff val="80000"/>
                      </a:schemeClr>
                    </a:solidFill>
                  </a:tcPr>
                </a:tc>
                <a:extLst>
                  <a:ext uri="{0D108BD9-81ED-4DB2-BD59-A6C34878D82A}">
                    <a16:rowId xmlns:a16="http://schemas.microsoft.com/office/drawing/2014/main" val="3716716896"/>
                  </a:ext>
                </a:extLst>
              </a:tr>
              <a:tr h="300161">
                <a:tc>
                  <a:txBody>
                    <a:bodyPr/>
                    <a:lstStyle/>
                    <a:p>
                      <a:pPr algn="ctr"/>
                      <a:r>
                        <a:rPr lang="en-US" sz="1600" dirty="0"/>
                        <a:t>Taku</a:t>
                      </a:r>
                    </a:p>
                  </a:txBody>
                  <a:tcPr anchor="ctr">
                    <a:solidFill>
                      <a:schemeClr val="accent4">
                        <a:lumMod val="20000"/>
                        <a:lumOff val="80000"/>
                      </a:schemeClr>
                    </a:solidFill>
                  </a:tcPr>
                </a:tc>
                <a:tc>
                  <a:txBody>
                    <a:bodyPr/>
                    <a:lstStyle/>
                    <a:p>
                      <a:pPr algn="ctr"/>
                      <a:r>
                        <a:rPr lang="en-US" sz="1600" dirty="0"/>
                        <a:t>2</a:t>
                      </a:r>
                    </a:p>
                  </a:txBody>
                  <a:tcPr anchor="ctr">
                    <a:solidFill>
                      <a:srgbClr val="E2CFF1"/>
                    </a:solidFill>
                  </a:tcPr>
                </a:tc>
                <a:tc>
                  <a:txBody>
                    <a:bodyPr/>
                    <a:lstStyle/>
                    <a:p>
                      <a:pPr algn="ctr"/>
                      <a:r>
                        <a:rPr lang="en-US" sz="1600" dirty="0"/>
                        <a:t>575</a:t>
                      </a:r>
                    </a:p>
                  </a:txBody>
                  <a:tcPr anchor="ctr">
                    <a:solidFill>
                      <a:schemeClr val="accent6">
                        <a:lumMod val="20000"/>
                        <a:lumOff val="80000"/>
                      </a:schemeClr>
                    </a:solidFill>
                  </a:tcPr>
                </a:tc>
                <a:extLst>
                  <a:ext uri="{0D108BD9-81ED-4DB2-BD59-A6C34878D82A}">
                    <a16:rowId xmlns:a16="http://schemas.microsoft.com/office/drawing/2014/main" val="3107546162"/>
                  </a:ext>
                </a:extLst>
              </a:tr>
            </a:tbl>
          </a:graphicData>
        </a:graphic>
      </p:graphicFrame>
      <p:graphicFrame>
        <p:nvGraphicFramePr>
          <p:cNvPr id="9" name="Table 8">
            <a:extLst>
              <a:ext uri="{FF2B5EF4-FFF2-40B4-BE49-F238E27FC236}">
                <a16:creationId xmlns:a16="http://schemas.microsoft.com/office/drawing/2014/main" id="{F80156F6-78E6-3A7C-438E-2A413A83A50B}"/>
              </a:ext>
            </a:extLst>
          </p:cNvPr>
          <p:cNvGraphicFramePr>
            <a:graphicFrameLocks noGrp="1"/>
          </p:cNvGraphicFramePr>
          <p:nvPr/>
        </p:nvGraphicFramePr>
        <p:xfrm>
          <a:off x="9564755" y="1545019"/>
          <a:ext cx="1618686" cy="2011680"/>
        </p:xfrm>
        <a:graphic>
          <a:graphicData uri="http://schemas.openxmlformats.org/drawingml/2006/table">
            <a:tbl>
              <a:tblPr firstRow="1" bandRow="1">
                <a:tableStyleId>{5C22544A-7EE6-4342-B048-85BDC9FD1C3A}</a:tableStyleId>
              </a:tblPr>
              <a:tblGrid>
                <a:gridCol w="749745">
                  <a:extLst>
                    <a:ext uri="{9D8B030D-6E8A-4147-A177-3AD203B41FA5}">
                      <a16:colId xmlns:a16="http://schemas.microsoft.com/office/drawing/2014/main" val="2237024066"/>
                    </a:ext>
                  </a:extLst>
                </a:gridCol>
                <a:gridCol w="868941">
                  <a:extLst>
                    <a:ext uri="{9D8B030D-6E8A-4147-A177-3AD203B41FA5}">
                      <a16:colId xmlns:a16="http://schemas.microsoft.com/office/drawing/2014/main" val="159859074"/>
                    </a:ext>
                  </a:extLst>
                </a:gridCol>
              </a:tblGrid>
              <a:tr h="283342">
                <a:tc>
                  <a:txBody>
                    <a:bodyPr/>
                    <a:lstStyle/>
                    <a:p>
                      <a:pPr algn="ctr"/>
                      <a:r>
                        <a:rPr lang="en-US" sz="1600" dirty="0"/>
                        <a:t>River</a:t>
                      </a:r>
                    </a:p>
                  </a:txBody>
                  <a:tcPr anchor="ctr">
                    <a:solidFill>
                      <a:schemeClr val="bg2">
                        <a:lumMod val="50000"/>
                      </a:schemeClr>
                    </a:solidFill>
                  </a:tcPr>
                </a:tc>
                <a:tc>
                  <a:txBody>
                    <a:bodyPr/>
                    <a:lstStyle/>
                    <a:p>
                      <a:pPr algn="ctr">
                        <a:tabLst>
                          <a:tab pos="5715000" algn="l"/>
                        </a:tabLst>
                      </a:pPr>
                      <a:r>
                        <a:rPr lang="en-US" sz="1600" dirty="0"/>
                        <a:t>Length</a:t>
                      </a:r>
                    </a:p>
                  </a:txBody>
                  <a:tcPr anchor="ctr">
                    <a:solidFill>
                      <a:schemeClr val="bg2">
                        <a:lumMod val="50000"/>
                      </a:schemeClr>
                    </a:solidFill>
                  </a:tcPr>
                </a:tc>
                <a:extLst>
                  <a:ext uri="{0D108BD9-81ED-4DB2-BD59-A6C34878D82A}">
                    <a16:rowId xmlns:a16="http://schemas.microsoft.com/office/drawing/2014/main" val="3565907102"/>
                  </a:ext>
                </a:extLst>
              </a:tr>
              <a:tr h="0">
                <a:tc>
                  <a:txBody>
                    <a:bodyPr/>
                    <a:lstStyle/>
                    <a:p>
                      <a:pPr algn="ctr"/>
                      <a:r>
                        <a:rPr lang="en-US" sz="1600" dirty="0"/>
                        <a:t>Kenai</a:t>
                      </a:r>
                    </a:p>
                  </a:txBody>
                  <a:tcPr anchor="ctr">
                    <a:solidFill>
                      <a:schemeClr val="accent4">
                        <a:lumMod val="20000"/>
                        <a:lumOff val="80000"/>
                      </a:schemeClr>
                    </a:solidFill>
                  </a:tcPr>
                </a:tc>
                <a:tc>
                  <a:txBody>
                    <a:bodyPr/>
                    <a:lstStyle/>
                    <a:p>
                      <a:pPr algn="ctr"/>
                      <a:r>
                        <a:rPr lang="en-US" sz="1600" dirty="0"/>
                        <a:t>560</a:t>
                      </a:r>
                    </a:p>
                  </a:txBody>
                  <a:tcPr anchor="ctr">
                    <a:solidFill>
                      <a:schemeClr val="accent6">
                        <a:lumMod val="20000"/>
                        <a:lumOff val="80000"/>
                      </a:schemeClr>
                    </a:solidFill>
                  </a:tcPr>
                </a:tc>
                <a:extLst>
                  <a:ext uri="{0D108BD9-81ED-4DB2-BD59-A6C34878D82A}">
                    <a16:rowId xmlns:a16="http://schemas.microsoft.com/office/drawing/2014/main" val="3716716896"/>
                  </a:ext>
                </a:extLst>
              </a:tr>
              <a:tr h="300161">
                <a:tc>
                  <a:txBody>
                    <a:bodyPr/>
                    <a:lstStyle/>
                    <a:p>
                      <a:pPr algn="ctr"/>
                      <a:r>
                        <a:rPr lang="en-US" sz="1600" dirty="0"/>
                        <a:t>Kenai</a:t>
                      </a:r>
                    </a:p>
                  </a:txBody>
                  <a:tcPr anchor="ctr">
                    <a:solidFill>
                      <a:schemeClr val="accent4">
                        <a:lumMod val="20000"/>
                        <a:lumOff val="80000"/>
                      </a:schemeClr>
                    </a:solidFill>
                  </a:tcPr>
                </a:tc>
                <a:tc>
                  <a:txBody>
                    <a:bodyPr/>
                    <a:lstStyle/>
                    <a:p>
                      <a:pPr algn="ctr"/>
                      <a:r>
                        <a:rPr lang="en-US" sz="1600" dirty="0"/>
                        <a:t>610</a:t>
                      </a:r>
                    </a:p>
                  </a:txBody>
                  <a:tcPr anchor="ctr">
                    <a:solidFill>
                      <a:schemeClr val="accent6">
                        <a:lumMod val="20000"/>
                        <a:lumOff val="80000"/>
                      </a:schemeClr>
                    </a:solidFill>
                  </a:tcPr>
                </a:tc>
                <a:extLst>
                  <a:ext uri="{0D108BD9-81ED-4DB2-BD59-A6C34878D82A}">
                    <a16:rowId xmlns:a16="http://schemas.microsoft.com/office/drawing/2014/main" val="1162614411"/>
                  </a:ext>
                </a:extLst>
              </a:tr>
              <a:tr h="300161">
                <a:tc>
                  <a:txBody>
                    <a:bodyPr/>
                    <a:lstStyle/>
                    <a:p>
                      <a:pPr algn="ctr"/>
                      <a:r>
                        <a:rPr lang="en-US" sz="1600" dirty="0"/>
                        <a:t>Kenai</a:t>
                      </a:r>
                    </a:p>
                  </a:txBody>
                  <a:tcPr anchor="ctr">
                    <a:solidFill>
                      <a:schemeClr val="accent4">
                        <a:lumMod val="20000"/>
                        <a:lumOff val="80000"/>
                      </a:schemeClr>
                    </a:solidFill>
                  </a:tcPr>
                </a:tc>
                <a:tc>
                  <a:txBody>
                    <a:bodyPr/>
                    <a:lstStyle/>
                    <a:p>
                      <a:pPr algn="ctr"/>
                      <a:r>
                        <a:rPr lang="en-US" sz="1600" dirty="0"/>
                        <a:t>575</a:t>
                      </a:r>
                    </a:p>
                  </a:txBody>
                  <a:tcPr anchor="ctr">
                    <a:solidFill>
                      <a:schemeClr val="accent6">
                        <a:lumMod val="20000"/>
                        <a:lumOff val="80000"/>
                      </a:schemeClr>
                    </a:solidFill>
                  </a:tcPr>
                </a:tc>
                <a:extLst>
                  <a:ext uri="{0D108BD9-81ED-4DB2-BD59-A6C34878D82A}">
                    <a16:rowId xmlns:a16="http://schemas.microsoft.com/office/drawing/2014/main" val="2824615546"/>
                  </a:ext>
                </a:extLst>
              </a:tr>
              <a:tr h="300161">
                <a:tc>
                  <a:txBody>
                    <a:bodyPr/>
                    <a:lstStyle/>
                    <a:p>
                      <a:pPr algn="ctr"/>
                      <a:r>
                        <a:rPr lang="en-US" sz="1600" dirty="0"/>
                        <a:t>Taku</a:t>
                      </a:r>
                    </a:p>
                  </a:txBody>
                  <a:tcPr anchor="ctr">
                    <a:solidFill>
                      <a:schemeClr val="accent4">
                        <a:lumMod val="20000"/>
                        <a:lumOff val="80000"/>
                      </a:schemeClr>
                    </a:solidFill>
                  </a:tcPr>
                </a:tc>
                <a:tc>
                  <a:txBody>
                    <a:bodyPr/>
                    <a:lstStyle/>
                    <a:p>
                      <a:pPr algn="ctr"/>
                      <a:r>
                        <a:rPr lang="en-US" sz="1600" dirty="0"/>
                        <a:t>565</a:t>
                      </a:r>
                    </a:p>
                  </a:txBody>
                  <a:tcPr anchor="ctr">
                    <a:solidFill>
                      <a:schemeClr val="accent6">
                        <a:lumMod val="20000"/>
                        <a:lumOff val="80000"/>
                      </a:schemeClr>
                    </a:solidFill>
                  </a:tcPr>
                </a:tc>
                <a:extLst>
                  <a:ext uri="{0D108BD9-81ED-4DB2-BD59-A6C34878D82A}">
                    <a16:rowId xmlns:a16="http://schemas.microsoft.com/office/drawing/2014/main" val="74983914"/>
                  </a:ext>
                </a:extLst>
              </a:tr>
              <a:tr h="300161">
                <a:tc>
                  <a:txBody>
                    <a:bodyPr/>
                    <a:lstStyle/>
                    <a:p>
                      <a:pPr algn="ctr"/>
                      <a:r>
                        <a:rPr lang="en-US" sz="1600" dirty="0"/>
                        <a:t>Taku</a:t>
                      </a:r>
                    </a:p>
                  </a:txBody>
                  <a:tcPr anchor="ctr">
                    <a:solidFill>
                      <a:schemeClr val="accent4">
                        <a:lumMod val="20000"/>
                        <a:lumOff val="80000"/>
                      </a:schemeClr>
                    </a:solidFill>
                  </a:tcPr>
                </a:tc>
                <a:tc>
                  <a:txBody>
                    <a:bodyPr/>
                    <a:lstStyle/>
                    <a:p>
                      <a:pPr algn="ctr"/>
                      <a:r>
                        <a:rPr lang="en-US" sz="1600" dirty="0"/>
                        <a:t>585</a:t>
                      </a:r>
                    </a:p>
                  </a:txBody>
                  <a:tcPr anchor="ctr">
                    <a:solidFill>
                      <a:schemeClr val="accent6">
                        <a:lumMod val="20000"/>
                        <a:lumOff val="80000"/>
                      </a:schemeClr>
                    </a:solidFill>
                  </a:tcPr>
                </a:tc>
                <a:extLst>
                  <a:ext uri="{0D108BD9-81ED-4DB2-BD59-A6C34878D82A}">
                    <a16:rowId xmlns:a16="http://schemas.microsoft.com/office/drawing/2014/main" val="3107546162"/>
                  </a:ext>
                </a:extLst>
              </a:tr>
            </a:tbl>
          </a:graphicData>
        </a:graphic>
      </p:graphicFrame>
      <p:sp>
        <p:nvSpPr>
          <p:cNvPr id="10" name="Arrow: Down 9">
            <a:extLst>
              <a:ext uri="{FF2B5EF4-FFF2-40B4-BE49-F238E27FC236}">
                <a16:creationId xmlns:a16="http://schemas.microsoft.com/office/drawing/2014/main" id="{893E6EF4-8DD9-4D66-ED0F-63DA792D060E}"/>
              </a:ext>
            </a:extLst>
          </p:cNvPr>
          <p:cNvSpPr/>
          <p:nvPr/>
        </p:nvSpPr>
        <p:spPr>
          <a:xfrm rot="16200000">
            <a:off x="8862390" y="2311137"/>
            <a:ext cx="347870" cy="605550"/>
          </a:xfrm>
          <a:prstGeom prst="downArrow">
            <a:avLst>
              <a:gd name="adj1" fmla="val 50000"/>
              <a:gd name="adj2" fmla="val 78572"/>
            </a:avLst>
          </a:prstGeom>
          <a:solidFill>
            <a:schemeClr val="accent3">
              <a:lumMod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0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FBFC-FCEE-4C79-84B0-769850141E1D}"/>
              </a:ext>
            </a:extLst>
          </p:cNvPr>
          <p:cNvSpPr>
            <a:spLocks noGrp="1"/>
          </p:cNvSpPr>
          <p:nvPr>
            <p:ph type="title"/>
          </p:nvPr>
        </p:nvSpPr>
        <p:spPr/>
        <p:txBody>
          <a:bodyPr/>
          <a:lstStyle/>
          <a:p>
            <a:r>
              <a:rPr lang="en-US" dirty="0"/>
              <a:t>Tidy Data</a:t>
            </a:r>
          </a:p>
        </p:txBody>
      </p:sp>
      <p:sp>
        <p:nvSpPr>
          <p:cNvPr id="4" name="Slide Number Placeholder 3">
            <a:extLst>
              <a:ext uri="{FF2B5EF4-FFF2-40B4-BE49-F238E27FC236}">
                <a16:creationId xmlns:a16="http://schemas.microsoft.com/office/drawing/2014/main" id="{DC6D67EA-EE5B-493D-A381-97373ECEA1F6}"/>
              </a:ext>
            </a:extLst>
          </p:cNvPr>
          <p:cNvSpPr>
            <a:spLocks noGrp="1"/>
          </p:cNvSpPr>
          <p:nvPr>
            <p:ph type="sldNum" sz="quarter" idx="12"/>
          </p:nvPr>
        </p:nvSpPr>
        <p:spPr/>
        <p:txBody>
          <a:bodyPr/>
          <a:lstStyle/>
          <a:p>
            <a:fld id="{6D95AE55-B5F4-483D-AEFF-E8059F5502F5}" type="slidenum">
              <a:rPr lang="en-US" smtClean="0"/>
              <a:t>63</a:t>
            </a:fld>
            <a:endParaRPr lang="en-US"/>
          </a:p>
        </p:txBody>
      </p:sp>
      <p:graphicFrame>
        <p:nvGraphicFramePr>
          <p:cNvPr id="7" name="Table 7">
            <a:extLst>
              <a:ext uri="{FF2B5EF4-FFF2-40B4-BE49-F238E27FC236}">
                <a16:creationId xmlns:a16="http://schemas.microsoft.com/office/drawing/2014/main" id="{AE732F82-720D-4146-AA28-01BCB7E42B87}"/>
              </a:ext>
            </a:extLst>
          </p:cNvPr>
          <p:cNvGraphicFramePr>
            <a:graphicFrameLocks noGrp="1"/>
          </p:cNvGraphicFramePr>
          <p:nvPr/>
        </p:nvGraphicFramePr>
        <p:xfrm>
          <a:off x="1123950" y="2277358"/>
          <a:ext cx="3105149" cy="2299612"/>
        </p:xfrm>
        <a:graphic>
          <a:graphicData uri="http://schemas.openxmlformats.org/drawingml/2006/table">
            <a:tbl>
              <a:tblPr firstRow="1" bandRow="1">
                <a:tableStyleId>{5C22544A-7EE6-4342-B048-85BDC9FD1C3A}</a:tableStyleId>
              </a:tblPr>
              <a:tblGrid>
                <a:gridCol w="709205">
                  <a:extLst>
                    <a:ext uri="{9D8B030D-6E8A-4147-A177-3AD203B41FA5}">
                      <a16:colId xmlns:a16="http://schemas.microsoft.com/office/drawing/2014/main" val="1868342595"/>
                    </a:ext>
                  </a:extLst>
                </a:gridCol>
                <a:gridCol w="905169">
                  <a:extLst>
                    <a:ext uri="{9D8B030D-6E8A-4147-A177-3AD203B41FA5}">
                      <a16:colId xmlns:a16="http://schemas.microsoft.com/office/drawing/2014/main" val="3547470150"/>
                    </a:ext>
                  </a:extLst>
                </a:gridCol>
                <a:gridCol w="804697">
                  <a:extLst>
                    <a:ext uri="{9D8B030D-6E8A-4147-A177-3AD203B41FA5}">
                      <a16:colId xmlns:a16="http://schemas.microsoft.com/office/drawing/2014/main" val="1480022436"/>
                    </a:ext>
                  </a:extLst>
                </a:gridCol>
                <a:gridCol w="686078">
                  <a:extLst>
                    <a:ext uri="{9D8B030D-6E8A-4147-A177-3AD203B41FA5}">
                      <a16:colId xmlns:a16="http://schemas.microsoft.com/office/drawing/2014/main" val="800960071"/>
                    </a:ext>
                  </a:extLst>
                </a:gridCol>
              </a:tblGrid>
              <a:tr h="328516">
                <a:tc>
                  <a:txBody>
                    <a:bodyPr/>
                    <a:lstStyle/>
                    <a:p>
                      <a:r>
                        <a:rPr lang="en-US" sz="1600" dirty="0"/>
                        <a:t>year</a:t>
                      </a:r>
                    </a:p>
                  </a:txBody>
                  <a:tcPr marL="81004" marR="81004" marT="40502" marB="40502"/>
                </a:tc>
                <a:tc>
                  <a:txBody>
                    <a:bodyPr/>
                    <a:lstStyle/>
                    <a:p>
                      <a:r>
                        <a:rPr lang="en-US" sz="1600" dirty="0"/>
                        <a:t>river</a:t>
                      </a:r>
                    </a:p>
                  </a:txBody>
                  <a:tcPr marL="81004" marR="81004" marT="40502" marB="40502"/>
                </a:tc>
                <a:tc>
                  <a:txBody>
                    <a:bodyPr/>
                    <a:lstStyle/>
                    <a:p>
                      <a:r>
                        <a:rPr lang="en-US" sz="1600" dirty="0"/>
                        <a:t>species </a:t>
                      </a:r>
                    </a:p>
                  </a:txBody>
                  <a:tcPr marL="81004" marR="81004" marT="40502" marB="40502"/>
                </a:tc>
                <a:tc>
                  <a:txBody>
                    <a:bodyPr/>
                    <a:lstStyle/>
                    <a:p>
                      <a:r>
                        <a:rPr lang="en-US" sz="1600" dirty="0"/>
                        <a:t>count</a:t>
                      </a:r>
                    </a:p>
                  </a:txBody>
                  <a:tcPr marL="81004" marR="81004" marT="40502" marB="40502"/>
                </a:tc>
                <a:extLst>
                  <a:ext uri="{0D108BD9-81ED-4DB2-BD59-A6C34878D82A}">
                    <a16:rowId xmlns:a16="http://schemas.microsoft.com/office/drawing/2014/main" val="2048373056"/>
                  </a:ext>
                </a:extLst>
              </a:tr>
              <a:tr h="328516">
                <a:tc>
                  <a:txBody>
                    <a:bodyPr/>
                    <a:lstStyle/>
                    <a:p>
                      <a:r>
                        <a:rPr lang="en-US" sz="1600" dirty="0"/>
                        <a:t>2007</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5</a:t>
                      </a:r>
                    </a:p>
                  </a:txBody>
                  <a:tcPr marL="81004" marR="81004" marT="40502" marB="40502"/>
                </a:tc>
                <a:extLst>
                  <a:ext uri="{0D108BD9-81ED-4DB2-BD59-A6C34878D82A}">
                    <a16:rowId xmlns:a16="http://schemas.microsoft.com/office/drawing/2014/main" val="1065470337"/>
                  </a:ext>
                </a:extLst>
              </a:tr>
              <a:tr h="328516">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9</a:t>
                      </a:r>
                    </a:p>
                  </a:txBody>
                  <a:tcPr marL="81004" marR="81004" marT="40502" marB="40502"/>
                </a:tc>
                <a:extLst>
                  <a:ext uri="{0D108BD9-81ED-4DB2-BD59-A6C34878D82A}">
                    <a16:rowId xmlns:a16="http://schemas.microsoft.com/office/drawing/2014/main" val="801071615"/>
                  </a:ext>
                </a:extLst>
              </a:tr>
              <a:tr h="328516">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1800468734"/>
                  </a:ext>
                </a:extLst>
              </a:tr>
              <a:tr h="328516">
                <a:tc>
                  <a:txBody>
                    <a:bodyPr/>
                    <a:lstStyle/>
                    <a:p>
                      <a:r>
                        <a:rPr lang="en-US" sz="1600" dirty="0"/>
                        <a:t>2008</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6</a:t>
                      </a:r>
                    </a:p>
                  </a:txBody>
                  <a:tcPr marL="81004" marR="81004" marT="40502" marB="40502"/>
                </a:tc>
                <a:extLst>
                  <a:ext uri="{0D108BD9-81ED-4DB2-BD59-A6C34878D82A}">
                    <a16:rowId xmlns:a16="http://schemas.microsoft.com/office/drawing/2014/main" val="2556408727"/>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8</a:t>
                      </a:r>
                    </a:p>
                  </a:txBody>
                  <a:tcPr marL="81004" marR="81004" marT="40502" marB="40502"/>
                </a:tc>
                <a:extLst>
                  <a:ext uri="{0D108BD9-81ED-4DB2-BD59-A6C34878D82A}">
                    <a16:rowId xmlns:a16="http://schemas.microsoft.com/office/drawing/2014/main" val="1607406964"/>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770778845"/>
                  </a:ext>
                </a:extLst>
              </a:tr>
            </a:tbl>
          </a:graphicData>
        </a:graphic>
      </p:graphicFrame>
      <p:graphicFrame>
        <p:nvGraphicFramePr>
          <p:cNvPr id="8" name="Table 7">
            <a:extLst>
              <a:ext uri="{FF2B5EF4-FFF2-40B4-BE49-F238E27FC236}">
                <a16:creationId xmlns:a16="http://schemas.microsoft.com/office/drawing/2014/main" id="{CB6E581D-7D87-42F7-9146-ED7A52ABE49E}"/>
              </a:ext>
            </a:extLst>
          </p:cNvPr>
          <p:cNvGraphicFramePr>
            <a:graphicFrameLocks noGrp="1"/>
          </p:cNvGraphicFramePr>
          <p:nvPr/>
        </p:nvGraphicFramePr>
        <p:xfrm>
          <a:off x="4572003" y="2281030"/>
          <a:ext cx="3105149" cy="2295940"/>
        </p:xfrm>
        <a:graphic>
          <a:graphicData uri="http://schemas.openxmlformats.org/drawingml/2006/table">
            <a:tbl>
              <a:tblPr firstRow="1" bandRow="1">
                <a:tableStyleId>{5C22544A-7EE6-4342-B048-85BDC9FD1C3A}</a:tableStyleId>
              </a:tblPr>
              <a:tblGrid>
                <a:gridCol w="709205">
                  <a:extLst>
                    <a:ext uri="{9D8B030D-6E8A-4147-A177-3AD203B41FA5}">
                      <a16:colId xmlns:a16="http://schemas.microsoft.com/office/drawing/2014/main" val="1868342595"/>
                    </a:ext>
                  </a:extLst>
                </a:gridCol>
                <a:gridCol w="905169">
                  <a:extLst>
                    <a:ext uri="{9D8B030D-6E8A-4147-A177-3AD203B41FA5}">
                      <a16:colId xmlns:a16="http://schemas.microsoft.com/office/drawing/2014/main" val="3547470150"/>
                    </a:ext>
                  </a:extLst>
                </a:gridCol>
                <a:gridCol w="804697">
                  <a:extLst>
                    <a:ext uri="{9D8B030D-6E8A-4147-A177-3AD203B41FA5}">
                      <a16:colId xmlns:a16="http://schemas.microsoft.com/office/drawing/2014/main" val="1480022436"/>
                    </a:ext>
                  </a:extLst>
                </a:gridCol>
                <a:gridCol w="686078">
                  <a:extLst>
                    <a:ext uri="{9D8B030D-6E8A-4147-A177-3AD203B41FA5}">
                      <a16:colId xmlns:a16="http://schemas.microsoft.com/office/drawing/2014/main" val="800960071"/>
                    </a:ext>
                  </a:extLst>
                </a:gridCol>
              </a:tblGrid>
              <a:tr h="328516">
                <a:tc>
                  <a:txBody>
                    <a:bodyPr/>
                    <a:lstStyle/>
                    <a:p>
                      <a:r>
                        <a:rPr lang="en-US" sz="1600" dirty="0"/>
                        <a:t>year</a:t>
                      </a:r>
                    </a:p>
                  </a:txBody>
                  <a:tcPr marL="81004" marR="81004" marT="40502" marB="40502"/>
                </a:tc>
                <a:tc>
                  <a:txBody>
                    <a:bodyPr/>
                    <a:lstStyle/>
                    <a:p>
                      <a:r>
                        <a:rPr lang="en-US" sz="1600" dirty="0"/>
                        <a:t>river</a:t>
                      </a:r>
                    </a:p>
                  </a:txBody>
                  <a:tcPr marL="81004" marR="81004" marT="40502" marB="40502"/>
                </a:tc>
                <a:tc>
                  <a:txBody>
                    <a:bodyPr/>
                    <a:lstStyle/>
                    <a:p>
                      <a:r>
                        <a:rPr lang="en-US" sz="1600" dirty="0"/>
                        <a:t>species </a:t>
                      </a:r>
                    </a:p>
                  </a:txBody>
                  <a:tcPr marL="81004" marR="81004" marT="40502" marB="40502"/>
                </a:tc>
                <a:tc>
                  <a:txBody>
                    <a:bodyPr/>
                    <a:lstStyle/>
                    <a:p>
                      <a:r>
                        <a:rPr lang="en-US" sz="1600" dirty="0"/>
                        <a:t>count</a:t>
                      </a:r>
                    </a:p>
                  </a:txBody>
                  <a:tcPr marL="81004" marR="81004" marT="40502" marB="40502"/>
                </a:tc>
                <a:extLst>
                  <a:ext uri="{0D108BD9-81ED-4DB2-BD59-A6C34878D82A}">
                    <a16:rowId xmlns:a16="http://schemas.microsoft.com/office/drawing/2014/main" val="2048373056"/>
                  </a:ext>
                </a:extLst>
              </a:tr>
              <a:tr h="328516">
                <a:tc>
                  <a:txBody>
                    <a:bodyPr/>
                    <a:lstStyle/>
                    <a:p>
                      <a:r>
                        <a:rPr lang="en-US" sz="1600" dirty="0"/>
                        <a:t>2007</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5</a:t>
                      </a:r>
                    </a:p>
                  </a:txBody>
                  <a:tcPr marL="81004" marR="81004" marT="40502" marB="40502"/>
                </a:tc>
                <a:extLst>
                  <a:ext uri="{0D108BD9-81ED-4DB2-BD59-A6C34878D82A}">
                    <a16:rowId xmlns:a16="http://schemas.microsoft.com/office/drawing/2014/main" val="1065470337"/>
                  </a:ext>
                </a:extLst>
              </a:tr>
              <a:tr h="314153">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9</a:t>
                      </a:r>
                    </a:p>
                  </a:txBody>
                  <a:tcPr marL="81004" marR="81004" marT="40502" marB="40502"/>
                </a:tc>
                <a:extLst>
                  <a:ext uri="{0D108BD9-81ED-4DB2-BD59-A6C34878D82A}">
                    <a16:rowId xmlns:a16="http://schemas.microsoft.com/office/drawing/2014/main" val="801071615"/>
                  </a:ext>
                </a:extLst>
              </a:tr>
              <a:tr h="328516">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1800468734"/>
                  </a:ext>
                </a:extLst>
              </a:tr>
              <a:tr h="328516">
                <a:tc>
                  <a:txBody>
                    <a:bodyPr/>
                    <a:lstStyle/>
                    <a:p>
                      <a:r>
                        <a:rPr lang="en-US" sz="1600" dirty="0"/>
                        <a:t>2008</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6</a:t>
                      </a:r>
                    </a:p>
                  </a:txBody>
                  <a:tcPr marL="81004" marR="81004" marT="40502" marB="40502"/>
                </a:tc>
                <a:extLst>
                  <a:ext uri="{0D108BD9-81ED-4DB2-BD59-A6C34878D82A}">
                    <a16:rowId xmlns:a16="http://schemas.microsoft.com/office/drawing/2014/main" val="2556408727"/>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8</a:t>
                      </a:r>
                    </a:p>
                  </a:txBody>
                  <a:tcPr marL="81004" marR="81004" marT="40502" marB="40502"/>
                </a:tc>
                <a:extLst>
                  <a:ext uri="{0D108BD9-81ED-4DB2-BD59-A6C34878D82A}">
                    <a16:rowId xmlns:a16="http://schemas.microsoft.com/office/drawing/2014/main" val="1607406964"/>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770778845"/>
                  </a:ext>
                </a:extLst>
              </a:tr>
            </a:tbl>
          </a:graphicData>
        </a:graphic>
      </p:graphicFrame>
      <p:graphicFrame>
        <p:nvGraphicFramePr>
          <p:cNvPr id="9" name="Table 7">
            <a:extLst>
              <a:ext uri="{FF2B5EF4-FFF2-40B4-BE49-F238E27FC236}">
                <a16:creationId xmlns:a16="http://schemas.microsoft.com/office/drawing/2014/main" id="{28A09A3E-5174-419E-8B82-9D98C14FE62F}"/>
              </a:ext>
            </a:extLst>
          </p:cNvPr>
          <p:cNvGraphicFramePr>
            <a:graphicFrameLocks noGrp="1"/>
          </p:cNvGraphicFramePr>
          <p:nvPr/>
        </p:nvGraphicFramePr>
        <p:xfrm>
          <a:off x="8020056" y="2277358"/>
          <a:ext cx="3105149" cy="2299612"/>
        </p:xfrm>
        <a:graphic>
          <a:graphicData uri="http://schemas.openxmlformats.org/drawingml/2006/table">
            <a:tbl>
              <a:tblPr firstRow="1" bandRow="1">
                <a:tableStyleId>{5C22544A-7EE6-4342-B048-85BDC9FD1C3A}</a:tableStyleId>
              </a:tblPr>
              <a:tblGrid>
                <a:gridCol w="709205">
                  <a:extLst>
                    <a:ext uri="{9D8B030D-6E8A-4147-A177-3AD203B41FA5}">
                      <a16:colId xmlns:a16="http://schemas.microsoft.com/office/drawing/2014/main" val="1868342595"/>
                    </a:ext>
                  </a:extLst>
                </a:gridCol>
                <a:gridCol w="905169">
                  <a:extLst>
                    <a:ext uri="{9D8B030D-6E8A-4147-A177-3AD203B41FA5}">
                      <a16:colId xmlns:a16="http://schemas.microsoft.com/office/drawing/2014/main" val="3547470150"/>
                    </a:ext>
                  </a:extLst>
                </a:gridCol>
                <a:gridCol w="804697">
                  <a:extLst>
                    <a:ext uri="{9D8B030D-6E8A-4147-A177-3AD203B41FA5}">
                      <a16:colId xmlns:a16="http://schemas.microsoft.com/office/drawing/2014/main" val="1480022436"/>
                    </a:ext>
                  </a:extLst>
                </a:gridCol>
                <a:gridCol w="686078">
                  <a:extLst>
                    <a:ext uri="{9D8B030D-6E8A-4147-A177-3AD203B41FA5}">
                      <a16:colId xmlns:a16="http://schemas.microsoft.com/office/drawing/2014/main" val="800960071"/>
                    </a:ext>
                  </a:extLst>
                </a:gridCol>
              </a:tblGrid>
              <a:tr h="328516">
                <a:tc>
                  <a:txBody>
                    <a:bodyPr/>
                    <a:lstStyle/>
                    <a:p>
                      <a:r>
                        <a:rPr lang="en-US" sz="1600" dirty="0"/>
                        <a:t>year</a:t>
                      </a:r>
                    </a:p>
                  </a:txBody>
                  <a:tcPr marL="81004" marR="81004" marT="40502" marB="40502"/>
                </a:tc>
                <a:tc>
                  <a:txBody>
                    <a:bodyPr/>
                    <a:lstStyle/>
                    <a:p>
                      <a:r>
                        <a:rPr lang="en-US" sz="1600" dirty="0"/>
                        <a:t>river</a:t>
                      </a:r>
                    </a:p>
                  </a:txBody>
                  <a:tcPr marL="81004" marR="81004" marT="40502" marB="40502"/>
                </a:tc>
                <a:tc>
                  <a:txBody>
                    <a:bodyPr/>
                    <a:lstStyle/>
                    <a:p>
                      <a:r>
                        <a:rPr lang="en-US" sz="1600" dirty="0"/>
                        <a:t>species </a:t>
                      </a:r>
                    </a:p>
                  </a:txBody>
                  <a:tcPr marL="81004" marR="81004" marT="40502" marB="40502"/>
                </a:tc>
                <a:tc>
                  <a:txBody>
                    <a:bodyPr/>
                    <a:lstStyle/>
                    <a:p>
                      <a:r>
                        <a:rPr lang="en-US" sz="1600" dirty="0"/>
                        <a:t>count</a:t>
                      </a:r>
                    </a:p>
                  </a:txBody>
                  <a:tcPr marL="81004" marR="81004" marT="40502" marB="40502"/>
                </a:tc>
                <a:extLst>
                  <a:ext uri="{0D108BD9-81ED-4DB2-BD59-A6C34878D82A}">
                    <a16:rowId xmlns:a16="http://schemas.microsoft.com/office/drawing/2014/main" val="2048373056"/>
                  </a:ext>
                </a:extLst>
              </a:tr>
              <a:tr h="328516">
                <a:tc>
                  <a:txBody>
                    <a:bodyPr/>
                    <a:lstStyle/>
                    <a:p>
                      <a:r>
                        <a:rPr lang="en-US" sz="1600" dirty="0"/>
                        <a:t>2007</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5</a:t>
                      </a:r>
                    </a:p>
                  </a:txBody>
                  <a:tcPr marL="81004" marR="81004" marT="40502" marB="40502"/>
                </a:tc>
                <a:extLst>
                  <a:ext uri="{0D108BD9-81ED-4DB2-BD59-A6C34878D82A}">
                    <a16:rowId xmlns:a16="http://schemas.microsoft.com/office/drawing/2014/main" val="1065470337"/>
                  </a:ext>
                </a:extLst>
              </a:tr>
              <a:tr h="328516">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9</a:t>
                      </a:r>
                    </a:p>
                  </a:txBody>
                  <a:tcPr marL="81004" marR="81004" marT="40502" marB="40502"/>
                </a:tc>
                <a:extLst>
                  <a:ext uri="{0D108BD9-81ED-4DB2-BD59-A6C34878D82A}">
                    <a16:rowId xmlns:a16="http://schemas.microsoft.com/office/drawing/2014/main" val="801071615"/>
                  </a:ext>
                </a:extLst>
              </a:tr>
              <a:tr h="328516">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1800468734"/>
                  </a:ext>
                </a:extLst>
              </a:tr>
              <a:tr h="328516">
                <a:tc>
                  <a:txBody>
                    <a:bodyPr/>
                    <a:lstStyle/>
                    <a:p>
                      <a:r>
                        <a:rPr lang="en-US" sz="1600" dirty="0"/>
                        <a:t>2008</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6</a:t>
                      </a:r>
                    </a:p>
                  </a:txBody>
                  <a:tcPr marL="81004" marR="81004" marT="40502" marB="40502"/>
                </a:tc>
                <a:extLst>
                  <a:ext uri="{0D108BD9-81ED-4DB2-BD59-A6C34878D82A}">
                    <a16:rowId xmlns:a16="http://schemas.microsoft.com/office/drawing/2014/main" val="2556408727"/>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8</a:t>
                      </a:r>
                    </a:p>
                  </a:txBody>
                  <a:tcPr marL="81004" marR="81004" marT="40502" marB="40502"/>
                </a:tc>
                <a:extLst>
                  <a:ext uri="{0D108BD9-81ED-4DB2-BD59-A6C34878D82A}">
                    <a16:rowId xmlns:a16="http://schemas.microsoft.com/office/drawing/2014/main" val="1607406964"/>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770778845"/>
                  </a:ext>
                </a:extLst>
              </a:tr>
            </a:tbl>
          </a:graphicData>
        </a:graphic>
      </p:graphicFrame>
      <p:sp>
        <p:nvSpPr>
          <p:cNvPr id="10" name="Rectangle 9">
            <a:extLst>
              <a:ext uri="{FF2B5EF4-FFF2-40B4-BE49-F238E27FC236}">
                <a16:creationId xmlns:a16="http://schemas.microsoft.com/office/drawing/2014/main" id="{254B9021-5315-4576-8207-67C0A6D32890}"/>
              </a:ext>
            </a:extLst>
          </p:cNvPr>
          <p:cNvSpPr/>
          <p:nvPr/>
        </p:nvSpPr>
        <p:spPr>
          <a:xfrm>
            <a:off x="897732" y="2140424"/>
            <a:ext cx="10325099" cy="245400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702360B-FC7F-423D-8960-5C2AEED74558}"/>
              </a:ext>
            </a:extLst>
          </p:cNvPr>
          <p:cNvGrpSpPr/>
          <p:nvPr/>
        </p:nvGrpSpPr>
        <p:grpSpPr>
          <a:xfrm>
            <a:off x="1481137" y="2562743"/>
            <a:ext cx="2390775" cy="2014227"/>
            <a:chOff x="1495425" y="1752600"/>
            <a:chExt cx="2390775" cy="2014227"/>
          </a:xfrm>
        </p:grpSpPr>
        <p:cxnSp>
          <p:nvCxnSpPr>
            <p:cNvPr id="12" name="Straight Arrow Connector 11">
              <a:extLst>
                <a:ext uri="{FF2B5EF4-FFF2-40B4-BE49-F238E27FC236}">
                  <a16:creationId xmlns:a16="http://schemas.microsoft.com/office/drawing/2014/main" id="{BB1A148B-A868-4A07-8042-4B6236DB0233}"/>
                </a:ext>
              </a:extLst>
            </p:cNvPr>
            <p:cNvCxnSpPr>
              <a:cxnSpLocks/>
            </p:cNvCxnSpPr>
            <p:nvPr/>
          </p:nvCxnSpPr>
          <p:spPr>
            <a:xfrm>
              <a:off x="1495425" y="1752600"/>
              <a:ext cx="0" cy="2014227"/>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1722F7-51C9-4823-AA6D-0C734FFB013A}"/>
                </a:ext>
              </a:extLst>
            </p:cNvPr>
            <p:cNvCxnSpPr>
              <a:cxnSpLocks/>
            </p:cNvCxnSpPr>
            <p:nvPr/>
          </p:nvCxnSpPr>
          <p:spPr>
            <a:xfrm>
              <a:off x="3886200" y="1752600"/>
              <a:ext cx="0" cy="2014227"/>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18C911-A8A5-4E74-AD2E-0C6B0984A754}"/>
                </a:ext>
              </a:extLst>
            </p:cNvPr>
            <p:cNvCxnSpPr>
              <a:cxnSpLocks/>
            </p:cNvCxnSpPr>
            <p:nvPr/>
          </p:nvCxnSpPr>
          <p:spPr>
            <a:xfrm>
              <a:off x="3086100" y="1752600"/>
              <a:ext cx="0" cy="2014227"/>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5158C11-3F5D-4FF1-A0FE-32FD20245F92}"/>
                </a:ext>
              </a:extLst>
            </p:cNvPr>
            <p:cNvCxnSpPr>
              <a:cxnSpLocks/>
            </p:cNvCxnSpPr>
            <p:nvPr/>
          </p:nvCxnSpPr>
          <p:spPr>
            <a:xfrm>
              <a:off x="2192594" y="1752600"/>
              <a:ext cx="0" cy="2014227"/>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B2FDE6D5-7DE7-4BBE-B21D-0F7F24869CDD}"/>
              </a:ext>
            </a:extLst>
          </p:cNvPr>
          <p:cNvSpPr txBox="1"/>
          <p:nvPr/>
        </p:nvSpPr>
        <p:spPr>
          <a:xfrm>
            <a:off x="990599" y="5155889"/>
            <a:ext cx="3290888" cy="461665"/>
          </a:xfrm>
          <a:prstGeom prst="rect">
            <a:avLst/>
          </a:prstGeom>
          <a:noFill/>
        </p:spPr>
        <p:txBody>
          <a:bodyPr wrap="square" rtlCol="0">
            <a:spAutoFit/>
          </a:bodyPr>
          <a:lstStyle/>
          <a:p>
            <a:pPr algn="ctr"/>
            <a:r>
              <a:rPr lang="en-US" sz="2400" dirty="0"/>
              <a:t>Each column is a variable</a:t>
            </a:r>
          </a:p>
        </p:txBody>
      </p:sp>
      <p:sp>
        <p:nvSpPr>
          <p:cNvPr id="19" name="TextBox 18">
            <a:extLst>
              <a:ext uri="{FF2B5EF4-FFF2-40B4-BE49-F238E27FC236}">
                <a16:creationId xmlns:a16="http://schemas.microsoft.com/office/drawing/2014/main" id="{FE72BDF4-2874-4177-B76F-9DD5D0F975E4}"/>
              </a:ext>
            </a:extLst>
          </p:cNvPr>
          <p:cNvSpPr txBox="1"/>
          <p:nvPr/>
        </p:nvSpPr>
        <p:spPr>
          <a:xfrm>
            <a:off x="4572004" y="5159064"/>
            <a:ext cx="3105148" cy="830997"/>
          </a:xfrm>
          <a:prstGeom prst="rect">
            <a:avLst/>
          </a:prstGeom>
          <a:noFill/>
        </p:spPr>
        <p:txBody>
          <a:bodyPr wrap="square" rtlCol="0">
            <a:spAutoFit/>
          </a:bodyPr>
          <a:lstStyle/>
          <a:p>
            <a:pPr algn="ctr"/>
            <a:r>
              <a:rPr lang="en-US" sz="2400" dirty="0"/>
              <a:t>Each row is an observation</a:t>
            </a:r>
          </a:p>
        </p:txBody>
      </p:sp>
      <p:sp>
        <p:nvSpPr>
          <p:cNvPr id="20" name="TextBox 19">
            <a:extLst>
              <a:ext uri="{FF2B5EF4-FFF2-40B4-BE49-F238E27FC236}">
                <a16:creationId xmlns:a16="http://schemas.microsoft.com/office/drawing/2014/main" id="{B50296BD-40D5-43E2-A0FC-F506D8CA6169}"/>
              </a:ext>
            </a:extLst>
          </p:cNvPr>
          <p:cNvSpPr txBox="1"/>
          <p:nvPr/>
        </p:nvSpPr>
        <p:spPr>
          <a:xfrm>
            <a:off x="7967664" y="5159064"/>
            <a:ext cx="2743199" cy="461665"/>
          </a:xfrm>
          <a:prstGeom prst="rect">
            <a:avLst/>
          </a:prstGeom>
          <a:noFill/>
        </p:spPr>
        <p:txBody>
          <a:bodyPr wrap="square" rtlCol="0">
            <a:spAutoFit/>
          </a:bodyPr>
          <a:lstStyle/>
          <a:p>
            <a:pPr algn="ctr"/>
            <a:r>
              <a:rPr lang="en-US" sz="2400" dirty="0"/>
              <a:t>Each cell is a value</a:t>
            </a:r>
          </a:p>
        </p:txBody>
      </p:sp>
      <p:grpSp>
        <p:nvGrpSpPr>
          <p:cNvPr id="3" name="Group 2">
            <a:extLst>
              <a:ext uri="{FF2B5EF4-FFF2-40B4-BE49-F238E27FC236}">
                <a16:creationId xmlns:a16="http://schemas.microsoft.com/office/drawing/2014/main" id="{09DC0BCB-35E7-407A-80D5-AD91064E7A9C}"/>
              </a:ext>
            </a:extLst>
          </p:cNvPr>
          <p:cNvGrpSpPr/>
          <p:nvPr/>
        </p:nvGrpSpPr>
        <p:grpSpPr>
          <a:xfrm>
            <a:off x="4752976" y="2784251"/>
            <a:ext cx="2650330" cy="1592397"/>
            <a:chOff x="4752976" y="2784251"/>
            <a:chExt cx="2650330" cy="1592397"/>
          </a:xfrm>
        </p:grpSpPr>
        <p:cxnSp>
          <p:nvCxnSpPr>
            <p:cNvPr id="29" name="Straight Arrow Connector 28">
              <a:extLst>
                <a:ext uri="{FF2B5EF4-FFF2-40B4-BE49-F238E27FC236}">
                  <a16:creationId xmlns:a16="http://schemas.microsoft.com/office/drawing/2014/main" id="{16AB27F2-0A7D-427B-8628-4BAD773BAE34}"/>
                </a:ext>
              </a:extLst>
            </p:cNvPr>
            <p:cNvCxnSpPr>
              <a:cxnSpLocks/>
            </p:cNvCxnSpPr>
            <p:nvPr/>
          </p:nvCxnSpPr>
          <p:spPr>
            <a:xfrm flipH="1">
              <a:off x="4752977" y="2784251"/>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E5F8FD-28D5-414A-84C6-CE768137219D}"/>
                </a:ext>
              </a:extLst>
            </p:cNvPr>
            <p:cNvCxnSpPr>
              <a:cxnSpLocks/>
            </p:cNvCxnSpPr>
            <p:nvPr/>
          </p:nvCxnSpPr>
          <p:spPr>
            <a:xfrm flipH="1">
              <a:off x="4752977" y="3089051"/>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DA73825-C24A-400F-B8EA-15E5586E0437}"/>
                </a:ext>
              </a:extLst>
            </p:cNvPr>
            <p:cNvCxnSpPr>
              <a:cxnSpLocks/>
            </p:cNvCxnSpPr>
            <p:nvPr/>
          </p:nvCxnSpPr>
          <p:spPr>
            <a:xfrm flipH="1">
              <a:off x="4752976" y="3422426"/>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D9BA138-AD2F-4D52-9895-4F95521A94AC}"/>
                </a:ext>
              </a:extLst>
            </p:cNvPr>
            <p:cNvCxnSpPr>
              <a:cxnSpLocks/>
            </p:cNvCxnSpPr>
            <p:nvPr/>
          </p:nvCxnSpPr>
          <p:spPr>
            <a:xfrm flipH="1">
              <a:off x="4752976" y="3727226"/>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9E61A90-EFB0-43EB-A98D-3A9C7AFFBC3D}"/>
                </a:ext>
              </a:extLst>
            </p:cNvPr>
            <p:cNvCxnSpPr>
              <a:cxnSpLocks/>
            </p:cNvCxnSpPr>
            <p:nvPr/>
          </p:nvCxnSpPr>
          <p:spPr>
            <a:xfrm flipH="1">
              <a:off x="4788693" y="4071848"/>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9456F60-D2C0-441A-81B8-537AE727964F}"/>
                </a:ext>
              </a:extLst>
            </p:cNvPr>
            <p:cNvCxnSpPr>
              <a:cxnSpLocks/>
            </p:cNvCxnSpPr>
            <p:nvPr/>
          </p:nvCxnSpPr>
          <p:spPr>
            <a:xfrm flipH="1">
              <a:off x="4788693" y="4376648"/>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33C7A147-26B4-4BD1-9634-5F748901667F}"/>
              </a:ext>
            </a:extLst>
          </p:cNvPr>
          <p:cNvGrpSpPr/>
          <p:nvPr/>
        </p:nvGrpSpPr>
        <p:grpSpPr>
          <a:xfrm>
            <a:off x="8270853" y="2647724"/>
            <a:ext cx="2440010" cy="249250"/>
            <a:chOff x="8270853" y="2647724"/>
            <a:chExt cx="2440010" cy="249250"/>
          </a:xfrm>
        </p:grpSpPr>
        <p:sp>
          <p:nvSpPr>
            <p:cNvPr id="36" name="Oval 35">
              <a:extLst>
                <a:ext uri="{FF2B5EF4-FFF2-40B4-BE49-F238E27FC236}">
                  <a16:creationId xmlns:a16="http://schemas.microsoft.com/office/drawing/2014/main" id="{BD4EABF1-EED3-448A-9881-56FCC0F99158}"/>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0487183-6365-4B43-9839-9B0FAF5C52CE}"/>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7C0CE6F-E56E-4AB5-945D-9C6A5B03A0A8}"/>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1D40CEC-2335-45CA-8C1A-9E37202EC926}"/>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28C8764-E530-4A0F-8D23-1BA286F545E5}"/>
              </a:ext>
            </a:extLst>
          </p:cNvPr>
          <p:cNvGrpSpPr/>
          <p:nvPr/>
        </p:nvGrpSpPr>
        <p:grpSpPr>
          <a:xfrm>
            <a:off x="8270853" y="2964426"/>
            <a:ext cx="2440010" cy="249250"/>
            <a:chOff x="8270853" y="2647724"/>
            <a:chExt cx="2440010" cy="249250"/>
          </a:xfrm>
        </p:grpSpPr>
        <p:sp>
          <p:nvSpPr>
            <p:cNvPr id="42" name="Oval 41">
              <a:extLst>
                <a:ext uri="{FF2B5EF4-FFF2-40B4-BE49-F238E27FC236}">
                  <a16:creationId xmlns:a16="http://schemas.microsoft.com/office/drawing/2014/main" id="{17F95879-3BA9-4EA5-B4AD-0141818359FC}"/>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EE98371-FF33-4EBA-BCA2-C40FFE0324E6}"/>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6F68A86-6165-4C3C-8672-A18349C313E6}"/>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ED5C76F-F751-4811-8AAA-94223FDC85F1}"/>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2CD0B9D8-75D9-4CAE-96B9-5B99B2E99415}"/>
              </a:ext>
            </a:extLst>
          </p:cNvPr>
          <p:cNvGrpSpPr/>
          <p:nvPr/>
        </p:nvGrpSpPr>
        <p:grpSpPr>
          <a:xfrm>
            <a:off x="8270853" y="3285899"/>
            <a:ext cx="2440010" cy="249250"/>
            <a:chOff x="8270853" y="2647724"/>
            <a:chExt cx="2440010" cy="249250"/>
          </a:xfrm>
        </p:grpSpPr>
        <p:sp>
          <p:nvSpPr>
            <p:cNvPr id="47" name="Oval 46">
              <a:extLst>
                <a:ext uri="{FF2B5EF4-FFF2-40B4-BE49-F238E27FC236}">
                  <a16:creationId xmlns:a16="http://schemas.microsoft.com/office/drawing/2014/main" id="{896470E7-A1A7-4245-9E3B-0F1A3CF8A0B6}"/>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4B83699-7104-4B86-AD3A-6AFE6388E322}"/>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FCC642F-CE3F-4F14-B9CC-27D91B023D84}"/>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6A50EBD-CB7E-460C-BC6D-4A0094CAFA25}"/>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5379E78B-40C3-45B9-ADA4-3936F174EFB3}"/>
              </a:ext>
            </a:extLst>
          </p:cNvPr>
          <p:cNvGrpSpPr/>
          <p:nvPr/>
        </p:nvGrpSpPr>
        <p:grpSpPr>
          <a:xfrm>
            <a:off x="8270853" y="3602601"/>
            <a:ext cx="2440010" cy="249250"/>
            <a:chOff x="8270853" y="2647724"/>
            <a:chExt cx="2440010" cy="249250"/>
          </a:xfrm>
        </p:grpSpPr>
        <p:sp>
          <p:nvSpPr>
            <p:cNvPr id="52" name="Oval 51">
              <a:extLst>
                <a:ext uri="{FF2B5EF4-FFF2-40B4-BE49-F238E27FC236}">
                  <a16:creationId xmlns:a16="http://schemas.microsoft.com/office/drawing/2014/main" id="{C7525FD5-751C-46B9-9B1E-4000AF2AACB8}"/>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84B25CF-24F5-4CD2-A867-7182CDC50C45}"/>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EEB4E06-480C-4C56-9B05-6F8D68C62407}"/>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9AB0BDC-EA17-4398-956A-0A5B307C1BB2}"/>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9C30D33D-2E05-4D39-A7F8-A44F49C44084}"/>
              </a:ext>
            </a:extLst>
          </p:cNvPr>
          <p:cNvGrpSpPr/>
          <p:nvPr/>
        </p:nvGrpSpPr>
        <p:grpSpPr>
          <a:xfrm>
            <a:off x="8270853" y="3921414"/>
            <a:ext cx="2440010" cy="249250"/>
            <a:chOff x="8270853" y="2647724"/>
            <a:chExt cx="2440010" cy="249250"/>
          </a:xfrm>
        </p:grpSpPr>
        <p:sp>
          <p:nvSpPr>
            <p:cNvPr id="57" name="Oval 56">
              <a:extLst>
                <a:ext uri="{FF2B5EF4-FFF2-40B4-BE49-F238E27FC236}">
                  <a16:creationId xmlns:a16="http://schemas.microsoft.com/office/drawing/2014/main" id="{6DD99DDB-568E-4793-9054-A73849E442D8}"/>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DDEB68D-EFAB-422E-A0C3-6D838BDC7012}"/>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371F097-5F01-4A97-80F8-01B398813A5A}"/>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C12FC15-5BB7-4FC3-8F29-328C6DDBA113}"/>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D803AC2-B96B-43D3-ACF6-2621C2AC3611}"/>
              </a:ext>
            </a:extLst>
          </p:cNvPr>
          <p:cNvGrpSpPr/>
          <p:nvPr/>
        </p:nvGrpSpPr>
        <p:grpSpPr>
          <a:xfrm>
            <a:off x="8270853" y="4238116"/>
            <a:ext cx="2440010" cy="249250"/>
            <a:chOff x="8270853" y="2647724"/>
            <a:chExt cx="2440010" cy="249250"/>
          </a:xfrm>
        </p:grpSpPr>
        <p:sp>
          <p:nvSpPr>
            <p:cNvPr id="62" name="Oval 61">
              <a:extLst>
                <a:ext uri="{FF2B5EF4-FFF2-40B4-BE49-F238E27FC236}">
                  <a16:creationId xmlns:a16="http://schemas.microsoft.com/office/drawing/2014/main" id="{656E50E8-32E7-400C-8112-785802198B93}"/>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3B59EB3-33D5-4B60-A7C7-6BC183E283A2}"/>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3EF738F-728F-447A-9CF1-FA1072B627B8}"/>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026F6A3-C63B-4C4B-8634-61021454B846}"/>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92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6B3B-8BA1-46C2-9E74-4CFBC5D6B29D}"/>
              </a:ext>
            </a:extLst>
          </p:cNvPr>
          <p:cNvSpPr>
            <a:spLocks noGrp="1"/>
          </p:cNvSpPr>
          <p:nvPr>
            <p:ph type="title"/>
          </p:nvPr>
        </p:nvSpPr>
        <p:spPr/>
        <p:txBody>
          <a:bodyPr/>
          <a:lstStyle/>
          <a:p>
            <a:r>
              <a:rPr lang="en-US" dirty="0"/>
              <a:t>Why be Tidy?</a:t>
            </a:r>
          </a:p>
        </p:txBody>
      </p:sp>
      <p:sp>
        <p:nvSpPr>
          <p:cNvPr id="3" name="Content Placeholder 2">
            <a:extLst>
              <a:ext uri="{FF2B5EF4-FFF2-40B4-BE49-F238E27FC236}">
                <a16:creationId xmlns:a16="http://schemas.microsoft.com/office/drawing/2014/main" id="{29232087-81EF-4327-A49A-8CF9D7FAE731}"/>
              </a:ext>
            </a:extLst>
          </p:cNvPr>
          <p:cNvSpPr>
            <a:spLocks noGrp="1"/>
          </p:cNvSpPr>
          <p:nvPr>
            <p:ph idx="1"/>
          </p:nvPr>
        </p:nvSpPr>
        <p:spPr>
          <a:xfrm>
            <a:off x="838200" y="1825625"/>
            <a:ext cx="5448300" cy="4667250"/>
          </a:xfrm>
        </p:spPr>
        <p:txBody>
          <a:bodyPr>
            <a:normAutofit/>
          </a:bodyPr>
          <a:lstStyle/>
          <a:p>
            <a:r>
              <a:rPr lang="en-US" dirty="0"/>
              <a:t>Though Excel is quick, it can give us bad habits</a:t>
            </a:r>
          </a:p>
          <a:p>
            <a:endParaRPr lang="en-US" dirty="0"/>
          </a:p>
          <a:p>
            <a:r>
              <a:rPr lang="en-US" dirty="0"/>
              <a:t>By using tidy data, we can:</a:t>
            </a:r>
          </a:p>
          <a:p>
            <a:pPr lvl="1"/>
            <a:r>
              <a:rPr lang="en-US" dirty="0"/>
              <a:t>Add comments to each observation</a:t>
            </a:r>
          </a:p>
          <a:p>
            <a:pPr lvl="1"/>
            <a:r>
              <a:rPr lang="en-US" dirty="0"/>
              <a:t>Easily pair a variable to new data</a:t>
            </a:r>
          </a:p>
          <a:p>
            <a:pPr lvl="1"/>
            <a:r>
              <a:rPr lang="en-US" dirty="0"/>
              <a:t>Ensure all observations are of same type &amp; structure</a:t>
            </a:r>
          </a:p>
          <a:p>
            <a:endParaRPr lang="en-US" dirty="0"/>
          </a:p>
          <a:p>
            <a:r>
              <a:rPr lang="en-US" dirty="0"/>
              <a:t>This WILL save you time later</a:t>
            </a:r>
          </a:p>
        </p:txBody>
      </p:sp>
      <p:sp>
        <p:nvSpPr>
          <p:cNvPr id="4" name="Slide Number Placeholder 3">
            <a:extLst>
              <a:ext uri="{FF2B5EF4-FFF2-40B4-BE49-F238E27FC236}">
                <a16:creationId xmlns:a16="http://schemas.microsoft.com/office/drawing/2014/main" id="{08B5DBB7-03EC-4FA4-A1F2-2BEB31F9C59A}"/>
              </a:ext>
            </a:extLst>
          </p:cNvPr>
          <p:cNvSpPr>
            <a:spLocks noGrp="1"/>
          </p:cNvSpPr>
          <p:nvPr>
            <p:ph type="sldNum" sz="quarter" idx="12"/>
          </p:nvPr>
        </p:nvSpPr>
        <p:spPr/>
        <p:txBody>
          <a:bodyPr/>
          <a:lstStyle/>
          <a:p>
            <a:fld id="{6D95AE55-B5F4-483D-AEFF-E8059F5502F5}" type="slidenum">
              <a:rPr lang="en-US" smtClean="0"/>
              <a:t>64</a:t>
            </a:fld>
            <a:endParaRPr lang="en-US"/>
          </a:p>
        </p:txBody>
      </p:sp>
      <p:pic>
        <p:nvPicPr>
          <p:cNvPr id="7" name="Graphic 6" descr="Woman Shrugging outline">
            <a:extLst>
              <a:ext uri="{FF2B5EF4-FFF2-40B4-BE49-F238E27FC236}">
                <a16:creationId xmlns:a16="http://schemas.microsoft.com/office/drawing/2014/main" id="{29D146D7-E383-42D5-9B4C-633325EF6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2837" y="2625726"/>
            <a:ext cx="3257550" cy="3257550"/>
          </a:xfrm>
          <a:prstGeom prst="rect">
            <a:avLst/>
          </a:prstGeom>
        </p:spPr>
      </p:pic>
      <p:sp>
        <p:nvSpPr>
          <p:cNvPr id="8" name="Content Placeholder 2">
            <a:extLst>
              <a:ext uri="{FF2B5EF4-FFF2-40B4-BE49-F238E27FC236}">
                <a16:creationId xmlns:a16="http://schemas.microsoft.com/office/drawing/2014/main" id="{53D8E8E0-03C0-4F37-B287-CDE1754510AF}"/>
              </a:ext>
            </a:extLst>
          </p:cNvPr>
          <p:cNvSpPr txBox="1">
            <a:spLocks/>
          </p:cNvSpPr>
          <p:nvPr/>
        </p:nvSpPr>
        <p:spPr>
          <a:xfrm>
            <a:off x="8258175" y="2307432"/>
            <a:ext cx="3933825" cy="636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latin typeface="Bradley Hand ITC" panose="03070402050302030203" pitchFamily="66" charset="0"/>
              </a:rPr>
              <a:t>Who cares?!</a:t>
            </a:r>
          </a:p>
        </p:txBody>
      </p:sp>
    </p:spTree>
    <p:extLst>
      <p:ext uri="{BB962C8B-B14F-4D97-AF65-F5344CB8AC3E}">
        <p14:creationId xmlns:p14="http://schemas.microsoft.com/office/powerpoint/2010/main" val="1807902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D51126-A266-41EC-95BB-BDE3FDB21AAF}"/>
              </a:ext>
            </a:extLst>
          </p:cNvPr>
          <p:cNvSpPr>
            <a:spLocks noGrp="1"/>
          </p:cNvSpPr>
          <p:nvPr>
            <p:ph type="title"/>
          </p:nvPr>
        </p:nvSpPr>
        <p:spPr/>
        <p:txBody>
          <a:bodyPr/>
          <a:lstStyle/>
          <a:p>
            <a:r>
              <a:rPr lang="en-US" dirty="0"/>
              <a:t>Data Do’s &amp; Data Don’ts </a:t>
            </a:r>
          </a:p>
        </p:txBody>
      </p:sp>
      <p:sp>
        <p:nvSpPr>
          <p:cNvPr id="4" name="Content Placeholder 3">
            <a:extLst>
              <a:ext uri="{FF2B5EF4-FFF2-40B4-BE49-F238E27FC236}">
                <a16:creationId xmlns:a16="http://schemas.microsoft.com/office/drawing/2014/main" id="{622526AC-7E7A-498F-9751-BA674743F594}"/>
              </a:ext>
            </a:extLst>
          </p:cNvPr>
          <p:cNvSpPr>
            <a:spLocks noGrp="1"/>
          </p:cNvSpPr>
          <p:nvPr>
            <p:ph idx="1"/>
          </p:nvPr>
        </p:nvSpPr>
        <p:spPr>
          <a:xfrm>
            <a:off x="446567" y="1616149"/>
            <a:ext cx="11355573" cy="5056382"/>
          </a:xfrm>
        </p:spPr>
        <p:txBody>
          <a:bodyPr>
            <a:normAutofit fontScale="92500" lnSpcReduction="10000"/>
          </a:bodyPr>
          <a:lstStyle/>
          <a:p>
            <a:r>
              <a:rPr lang="en-US" dirty="0"/>
              <a:t>Use </a:t>
            </a:r>
            <a:r>
              <a:rPr lang="en-US" dirty="0" err="1"/>
              <a:t>unsummarized</a:t>
            </a:r>
            <a:r>
              <a:rPr lang="en-US" dirty="0"/>
              <a:t> data (if possible)</a:t>
            </a:r>
          </a:p>
          <a:p>
            <a:pPr>
              <a:spcBef>
                <a:spcPts val="3600"/>
              </a:spcBef>
            </a:pPr>
            <a:r>
              <a:rPr lang="en-US" dirty="0"/>
              <a:t>To the extent possible, do cleanup in R so that if you re-download from your database (e.g., </a:t>
            </a:r>
            <a:r>
              <a:rPr lang="en-US" dirty="0" err="1"/>
              <a:t>OceanAK</a:t>
            </a:r>
            <a:r>
              <a:rPr lang="en-US" dirty="0"/>
              <a:t>) you don’t have to spend time changing things</a:t>
            </a:r>
          </a:p>
          <a:p>
            <a:pPr lvl="1"/>
            <a:r>
              <a:rPr lang="en-US" dirty="0"/>
              <a:t>Starting out, you can “cheat” and clean up in Excel first</a:t>
            </a:r>
          </a:p>
          <a:p>
            <a:pPr lvl="1"/>
            <a:r>
              <a:rPr lang="en-US" dirty="0"/>
              <a:t>It is </a:t>
            </a:r>
            <a:r>
              <a:rPr lang="en-US" i="1" dirty="0"/>
              <a:t>highly </a:t>
            </a:r>
            <a:r>
              <a:rPr lang="en-US" dirty="0"/>
              <a:t>recommended to bite the bullet and do all of this in R!</a:t>
            </a:r>
          </a:p>
          <a:p>
            <a:pPr>
              <a:spcBef>
                <a:spcPts val="3600"/>
              </a:spcBef>
            </a:pPr>
            <a:r>
              <a:rPr lang="en-US" dirty="0"/>
              <a:t>Don’t use “tabled” data, e.g., Year by Stream</a:t>
            </a:r>
          </a:p>
          <a:p>
            <a:pPr lvl="1"/>
            <a:r>
              <a:rPr lang="en-US" dirty="0"/>
              <a:t>Use “long” format with many rows where each row is a year and a stream</a:t>
            </a:r>
          </a:p>
          <a:p>
            <a:pPr>
              <a:spcBef>
                <a:spcPts val="3600"/>
              </a:spcBef>
            </a:pPr>
            <a:r>
              <a:rPr lang="en-US" dirty="0"/>
              <a:t>Use “tidy” data where:</a:t>
            </a:r>
          </a:p>
          <a:p>
            <a:pPr marL="457200" lvl="1" indent="0">
              <a:buNone/>
            </a:pPr>
            <a:r>
              <a:rPr lang="en-US" dirty="0"/>
              <a:t>- Every column is variable.   - Every row is an observation.    - Every cell is a single value.</a:t>
            </a:r>
            <a:endParaRPr lang="en-US" dirty="0">
              <a:hlinkClick r:id="rId3"/>
            </a:endParaRPr>
          </a:p>
          <a:p>
            <a:pPr lvl="1"/>
            <a:r>
              <a:rPr lang="en-US" dirty="0">
                <a:hlinkClick r:id="rId3"/>
              </a:rPr>
              <a:t>More info here</a:t>
            </a:r>
            <a:endParaRPr lang="en-US" dirty="0"/>
          </a:p>
          <a:p>
            <a:endParaRPr lang="en-US" dirty="0"/>
          </a:p>
        </p:txBody>
      </p:sp>
      <p:sp>
        <p:nvSpPr>
          <p:cNvPr id="5" name="Slide Number Placeholder 4">
            <a:extLst>
              <a:ext uri="{FF2B5EF4-FFF2-40B4-BE49-F238E27FC236}">
                <a16:creationId xmlns:a16="http://schemas.microsoft.com/office/drawing/2014/main" id="{E96AE24A-84E8-40ED-95ED-2E44A87F9D8D}"/>
              </a:ext>
            </a:extLst>
          </p:cNvPr>
          <p:cNvSpPr>
            <a:spLocks noGrp="1"/>
          </p:cNvSpPr>
          <p:nvPr>
            <p:ph type="sldNum" sz="quarter" idx="12"/>
          </p:nvPr>
        </p:nvSpPr>
        <p:spPr/>
        <p:txBody>
          <a:bodyPr/>
          <a:lstStyle/>
          <a:p>
            <a:fld id="{6D95AE55-B5F4-483D-AEFF-E8059F5502F5}" type="slidenum">
              <a:rPr lang="en-US" smtClean="0"/>
              <a:t>65</a:t>
            </a:fld>
            <a:endParaRPr lang="en-US"/>
          </a:p>
        </p:txBody>
      </p:sp>
    </p:spTree>
    <p:extLst>
      <p:ext uri="{BB962C8B-B14F-4D97-AF65-F5344CB8AC3E}">
        <p14:creationId xmlns:p14="http://schemas.microsoft.com/office/powerpoint/2010/main" val="358143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1</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199" y="1555423"/>
            <a:ext cx="5257801" cy="4621540"/>
          </a:xfrm>
        </p:spPr>
        <p:txBody>
          <a:bodyPr>
            <a:normAutofit/>
          </a:bodyPr>
          <a:lstStyle/>
          <a:p>
            <a:pPr marL="0" indent="0">
              <a:buNone/>
            </a:pPr>
            <a:r>
              <a:rPr lang="en-US" dirty="0"/>
              <a:t>What is a directory?</a:t>
            </a:r>
          </a:p>
          <a:p>
            <a:pPr marL="0" indent="0">
              <a:buNone/>
            </a:pPr>
            <a:endParaRPr lang="en-US" dirty="0"/>
          </a:p>
          <a:p>
            <a:pPr marL="0" indent="0">
              <a:buNone/>
            </a:pPr>
            <a:r>
              <a:rPr lang="en-US" dirty="0"/>
              <a:t>a) A phone book</a:t>
            </a:r>
          </a:p>
          <a:p>
            <a:pPr marL="0" indent="0">
              <a:buNone/>
            </a:pPr>
            <a:r>
              <a:rPr lang="en-US" dirty="0"/>
              <a:t>b) Another word for folder</a:t>
            </a:r>
          </a:p>
          <a:p>
            <a:pPr marL="0" indent="0">
              <a:buNone/>
            </a:pPr>
            <a:r>
              <a:rPr lang="en-US" dirty="0"/>
              <a:t>c) The computer’s file locations</a:t>
            </a:r>
          </a:p>
          <a:p>
            <a:pPr marL="0" indent="0">
              <a:buNone/>
            </a:pPr>
            <a:r>
              <a:rPr lang="en-US" dirty="0"/>
              <a:t>d) A place to store directors</a:t>
            </a:r>
          </a:p>
          <a:p>
            <a:endParaRPr lang="en-US" dirty="0"/>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66</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is tidy data? </a:t>
            </a:r>
          </a:p>
          <a:p>
            <a:pPr marL="0" indent="0">
              <a:buFont typeface="Arial" panose="020B0604020202020204" pitchFamily="34" charset="0"/>
              <a:buNone/>
            </a:pPr>
            <a:endParaRPr lang="en-US" dirty="0"/>
          </a:p>
          <a:p>
            <a:pPr marL="0" indent="0">
              <a:buNone/>
            </a:pPr>
            <a:r>
              <a:rPr lang="en-US" dirty="0"/>
              <a:t>a)    All columns are variables </a:t>
            </a:r>
          </a:p>
          <a:p>
            <a:pPr marL="0" indent="0">
              <a:buNone/>
            </a:pPr>
            <a:r>
              <a:rPr lang="en-US" dirty="0">
                <a:latin typeface="Consolas" panose="020B0609020204030204" pitchFamily="49" charset="0"/>
              </a:rPr>
              <a:t>b</a:t>
            </a:r>
            <a:r>
              <a:rPr lang="en-US" sz="2800" dirty="0">
                <a:latin typeface="Consolas" panose="020B0609020204030204" pitchFamily="49" charset="0"/>
              </a:rPr>
              <a:t>) </a:t>
            </a:r>
            <a:r>
              <a:rPr lang="en-US" dirty="0"/>
              <a:t>One row, one observation</a:t>
            </a:r>
          </a:p>
          <a:p>
            <a:pPr marL="0" indent="0">
              <a:buNone/>
            </a:pPr>
            <a:r>
              <a:rPr lang="en-US" dirty="0">
                <a:latin typeface="Consolas" panose="020B0609020204030204" pitchFamily="49" charset="0"/>
              </a:rPr>
              <a:t>c</a:t>
            </a:r>
            <a:r>
              <a:rPr lang="en-US" sz="2800" dirty="0">
                <a:latin typeface="Consolas" panose="020B0609020204030204" pitchFamily="49" charset="0"/>
              </a:rPr>
              <a:t>) </a:t>
            </a:r>
            <a:r>
              <a:rPr lang="en-US" dirty="0"/>
              <a:t>Tabled data</a:t>
            </a: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0491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1</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199" y="1555423"/>
            <a:ext cx="5257801" cy="4621540"/>
          </a:xfrm>
        </p:spPr>
        <p:txBody>
          <a:bodyPr>
            <a:normAutofit/>
          </a:bodyPr>
          <a:lstStyle/>
          <a:p>
            <a:pPr marL="0" indent="0">
              <a:buNone/>
            </a:pPr>
            <a:r>
              <a:rPr lang="en-US" dirty="0"/>
              <a:t>What is a directory?</a:t>
            </a:r>
          </a:p>
          <a:p>
            <a:pPr marL="0" indent="0">
              <a:buNone/>
            </a:pPr>
            <a:endParaRPr lang="en-US" dirty="0"/>
          </a:p>
          <a:p>
            <a:pPr marL="0" indent="0">
              <a:buNone/>
            </a:pPr>
            <a:r>
              <a:rPr lang="en-US" dirty="0"/>
              <a:t>a) A phone book</a:t>
            </a:r>
          </a:p>
          <a:p>
            <a:pPr marL="0" indent="0">
              <a:buNone/>
            </a:pPr>
            <a:r>
              <a:rPr lang="en-US" dirty="0"/>
              <a:t>b) Another word for folder</a:t>
            </a:r>
          </a:p>
          <a:p>
            <a:pPr marL="0" indent="0">
              <a:buNone/>
            </a:pPr>
            <a:r>
              <a:rPr lang="en-US" dirty="0"/>
              <a:t>c) The computer’s file locations</a:t>
            </a:r>
          </a:p>
          <a:p>
            <a:pPr marL="0" indent="0">
              <a:buNone/>
            </a:pPr>
            <a:r>
              <a:rPr lang="en-US" dirty="0"/>
              <a:t>d) A place to store directors</a:t>
            </a:r>
          </a:p>
          <a:p>
            <a:endParaRPr lang="en-US" dirty="0"/>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67</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is tidy data? </a:t>
            </a:r>
          </a:p>
          <a:p>
            <a:pPr marL="0" indent="0">
              <a:buFont typeface="Arial" panose="020B0604020202020204" pitchFamily="34" charset="0"/>
              <a:buNone/>
            </a:pPr>
            <a:endParaRPr lang="en-US" dirty="0"/>
          </a:p>
          <a:p>
            <a:pPr marL="0" indent="0">
              <a:buNone/>
            </a:pPr>
            <a:r>
              <a:rPr lang="en-US" dirty="0"/>
              <a:t>a)    All columns are variables </a:t>
            </a:r>
          </a:p>
          <a:p>
            <a:pPr marL="0" indent="0">
              <a:buNone/>
            </a:pPr>
            <a:r>
              <a:rPr lang="en-US" dirty="0">
                <a:latin typeface="Consolas" panose="020B0609020204030204" pitchFamily="49" charset="0"/>
              </a:rPr>
              <a:t>b</a:t>
            </a:r>
            <a:r>
              <a:rPr lang="en-US" sz="2800" dirty="0">
                <a:latin typeface="Consolas" panose="020B0609020204030204" pitchFamily="49" charset="0"/>
              </a:rPr>
              <a:t>) </a:t>
            </a:r>
            <a:r>
              <a:rPr lang="en-US" dirty="0"/>
              <a:t>One row, one observation</a:t>
            </a:r>
          </a:p>
          <a:p>
            <a:pPr marL="0" indent="0">
              <a:buNone/>
            </a:pPr>
            <a:r>
              <a:rPr lang="en-US" dirty="0">
                <a:latin typeface="Consolas" panose="020B0609020204030204" pitchFamily="49" charset="0"/>
              </a:rPr>
              <a:t>c</a:t>
            </a:r>
            <a:r>
              <a:rPr lang="en-US" sz="2800" dirty="0">
                <a:latin typeface="Consolas" panose="020B0609020204030204" pitchFamily="49" charset="0"/>
              </a:rPr>
              <a:t>) </a:t>
            </a:r>
            <a:r>
              <a:rPr lang="en-US" dirty="0"/>
              <a:t>Tabled data</a:t>
            </a: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Graphic 5" descr="Checkmark">
            <a:extLst>
              <a:ext uri="{FF2B5EF4-FFF2-40B4-BE49-F238E27FC236}">
                <a16:creationId xmlns:a16="http://schemas.microsoft.com/office/drawing/2014/main" id="{FC37FD32-9EEE-D311-153C-E0CCA6E55E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81380" y="2219907"/>
            <a:ext cx="914400" cy="914400"/>
          </a:xfrm>
          <a:prstGeom prst="rect">
            <a:avLst/>
          </a:prstGeom>
        </p:spPr>
      </p:pic>
      <p:pic>
        <p:nvPicPr>
          <p:cNvPr id="9" name="Graphic 8" descr="Checkmark">
            <a:extLst>
              <a:ext uri="{FF2B5EF4-FFF2-40B4-BE49-F238E27FC236}">
                <a16:creationId xmlns:a16="http://schemas.microsoft.com/office/drawing/2014/main" id="{EFF8A02F-1DA1-F428-92F2-DD35EBD160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6408" y="2793319"/>
            <a:ext cx="914400" cy="914400"/>
          </a:xfrm>
          <a:prstGeom prst="rect">
            <a:avLst/>
          </a:prstGeom>
        </p:spPr>
      </p:pic>
      <p:pic>
        <p:nvPicPr>
          <p:cNvPr id="11" name="Graphic 10" descr="Checkmark">
            <a:extLst>
              <a:ext uri="{FF2B5EF4-FFF2-40B4-BE49-F238E27FC236}">
                <a16:creationId xmlns:a16="http://schemas.microsoft.com/office/drawing/2014/main" id="{C381A25D-AAE5-FE72-AB31-187A23DCE8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2604" y="2685094"/>
            <a:ext cx="914400" cy="914400"/>
          </a:xfrm>
          <a:prstGeom prst="rect">
            <a:avLst/>
          </a:prstGeom>
        </p:spPr>
      </p:pic>
      <p:pic>
        <p:nvPicPr>
          <p:cNvPr id="12" name="Graphic 11" descr="Checkmark">
            <a:extLst>
              <a:ext uri="{FF2B5EF4-FFF2-40B4-BE49-F238E27FC236}">
                <a16:creationId xmlns:a16="http://schemas.microsoft.com/office/drawing/2014/main" id="{21647D29-F878-3563-53EB-E333E7AC7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7632" y="3258506"/>
            <a:ext cx="914400" cy="914400"/>
          </a:xfrm>
          <a:prstGeom prst="rect">
            <a:avLst/>
          </a:prstGeom>
        </p:spPr>
      </p:pic>
    </p:spTree>
    <p:extLst>
      <p:ext uri="{BB962C8B-B14F-4D97-AF65-F5344CB8AC3E}">
        <p14:creationId xmlns:p14="http://schemas.microsoft.com/office/powerpoint/2010/main" val="2069873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A17D-F691-4308-8642-6FEC5E08F7F5}"/>
              </a:ext>
            </a:extLst>
          </p:cNvPr>
          <p:cNvSpPr>
            <a:spLocks noGrp="1"/>
          </p:cNvSpPr>
          <p:nvPr>
            <p:ph type="title"/>
          </p:nvPr>
        </p:nvSpPr>
        <p:spPr/>
        <p:txBody>
          <a:bodyPr/>
          <a:lstStyle/>
          <a:p>
            <a:r>
              <a:rPr lang="en-US" b="1" dirty="0"/>
              <a:t>FINALLY! Getting data into R!</a:t>
            </a:r>
            <a:endParaRPr lang="en-US" dirty="0"/>
          </a:p>
        </p:txBody>
      </p:sp>
      <p:sp>
        <p:nvSpPr>
          <p:cNvPr id="3" name="Content Placeholder 2">
            <a:extLst>
              <a:ext uri="{FF2B5EF4-FFF2-40B4-BE49-F238E27FC236}">
                <a16:creationId xmlns:a16="http://schemas.microsoft.com/office/drawing/2014/main" id="{8F64342C-8149-4FA0-AD59-94B7FE8A8C34}"/>
              </a:ext>
            </a:extLst>
          </p:cNvPr>
          <p:cNvSpPr>
            <a:spLocks noGrp="1"/>
          </p:cNvSpPr>
          <p:nvPr>
            <p:ph idx="1"/>
          </p:nvPr>
        </p:nvSpPr>
        <p:spPr>
          <a:xfrm>
            <a:off x="501015" y="1825624"/>
            <a:ext cx="6297350" cy="4747895"/>
          </a:xfrm>
        </p:spPr>
        <p:txBody>
          <a:bodyPr>
            <a:normAutofit lnSpcReduction="10000"/>
          </a:bodyPr>
          <a:lstStyle/>
          <a:p>
            <a:r>
              <a:rPr lang="en-US" dirty="0"/>
              <a:t>Import things as a .CSV if you can</a:t>
            </a:r>
          </a:p>
          <a:p>
            <a:pPr marL="457200" lvl="1"/>
            <a:r>
              <a:rPr lang="en-US" dirty="0"/>
              <a:t>This prevents issues by using a static file (i.e., no formulas)  </a:t>
            </a:r>
          </a:p>
          <a:p>
            <a:pPr marL="457200" lvl="1"/>
            <a:r>
              <a:rPr lang="en-US" dirty="0"/>
              <a:t>(All databases allow export as .CSV)</a:t>
            </a:r>
          </a:p>
          <a:p>
            <a:endParaRPr lang="en-US" dirty="0"/>
          </a:p>
          <a:p>
            <a:r>
              <a:rPr lang="en-US" dirty="0"/>
              <a:t>You can import files in .XLS or .XLSX but it’s easier to use “flat” files</a:t>
            </a:r>
          </a:p>
          <a:p>
            <a:endParaRPr lang="en-US" dirty="0"/>
          </a:p>
          <a:p>
            <a:r>
              <a:rPr lang="en-US" dirty="0"/>
              <a:t>Use “</a:t>
            </a:r>
            <a:r>
              <a:rPr lang="en-US" sz="2000" dirty="0" err="1">
                <a:latin typeface="Consolas" panose="020B0609020204030204" pitchFamily="49" charset="0"/>
              </a:rPr>
              <a:t>read_csv</a:t>
            </a:r>
            <a:r>
              <a:rPr lang="en-US" sz="2000" dirty="0">
                <a:latin typeface="Consolas" panose="020B0609020204030204" pitchFamily="49" charset="0"/>
              </a:rPr>
              <a:t>()</a:t>
            </a:r>
            <a:r>
              <a:rPr lang="en-US" dirty="0"/>
              <a:t>” from the package “</a:t>
            </a:r>
            <a:r>
              <a:rPr lang="en-US" dirty="0" err="1"/>
              <a:t>tidyverse</a:t>
            </a:r>
            <a:r>
              <a:rPr lang="en-US" dirty="0"/>
              <a:t>”</a:t>
            </a:r>
          </a:p>
          <a:p>
            <a:pPr lvl="1"/>
            <a:r>
              <a:rPr lang="en-US" dirty="0"/>
              <a:t>You may also see code online for </a:t>
            </a:r>
            <a:r>
              <a:rPr lang="en-US" sz="1800" dirty="0">
                <a:latin typeface="Consolas" panose="020B0609020204030204" pitchFamily="49" charset="0"/>
              </a:rPr>
              <a:t>read.csv()</a:t>
            </a:r>
            <a:endParaRPr lang="en-US" dirty="0">
              <a:latin typeface="Consolas" panose="020B0609020204030204" pitchFamily="49" charset="0"/>
            </a:endParaRPr>
          </a:p>
          <a:p>
            <a:endParaRPr lang="en-US" dirty="0"/>
          </a:p>
        </p:txBody>
      </p:sp>
      <p:sp>
        <p:nvSpPr>
          <p:cNvPr id="4" name="Slide Number Placeholder 3">
            <a:extLst>
              <a:ext uri="{FF2B5EF4-FFF2-40B4-BE49-F238E27FC236}">
                <a16:creationId xmlns:a16="http://schemas.microsoft.com/office/drawing/2014/main" id="{1F3A88F1-6A23-4D52-809B-9B8D9C52A732}"/>
              </a:ext>
            </a:extLst>
          </p:cNvPr>
          <p:cNvSpPr>
            <a:spLocks noGrp="1"/>
          </p:cNvSpPr>
          <p:nvPr>
            <p:ph type="sldNum" sz="quarter" idx="12"/>
          </p:nvPr>
        </p:nvSpPr>
        <p:spPr/>
        <p:txBody>
          <a:bodyPr/>
          <a:lstStyle/>
          <a:p>
            <a:fld id="{6D95AE55-B5F4-483D-AEFF-E8059F5502F5}" type="slidenum">
              <a:rPr lang="en-US" smtClean="0"/>
              <a:t>68</a:t>
            </a:fld>
            <a:endParaRPr lang="en-US"/>
          </a:p>
        </p:txBody>
      </p:sp>
      <p:grpSp>
        <p:nvGrpSpPr>
          <p:cNvPr id="8" name="Group 7">
            <a:extLst>
              <a:ext uri="{FF2B5EF4-FFF2-40B4-BE49-F238E27FC236}">
                <a16:creationId xmlns:a16="http://schemas.microsoft.com/office/drawing/2014/main" id="{419F825D-44E5-41F1-A488-2F271DA40359}"/>
              </a:ext>
            </a:extLst>
          </p:cNvPr>
          <p:cNvGrpSpPr/>
          <p:nvPr/>
        </p:nvGrpSpPr>
        <p:grpSpPr>
          <a:xfrm>
            <a:off x="8181975" y="1427297"/>
            <a:ext cx="2594610" cy="4914900"/>
            <a:chOff x="2200275" y="971550"/>
            <a:chExt cx="2594610" cy="4914900"/>
          </a:xfrm>
        </p:grpSpPr>
        <p:pic>
          <p:nvPicPr>
            <p:cNvPr id="6" name="Picture 5">
              <a:extLst>
                <a:ext uri="{FF2B5EF4-FFF2-40B4-BE49-F238E27FC236}">
                  <a16:creationId xmlns:a16="http://schemas.microsoft.com/office/drawing/2014/main" id="{7D503731-D1F5-4021-B272-4E835EFD03AB}"/>
                </a:ext>
              </a:extLst>
            </p:cNvPr>
            <p:cNvPicPr>
              <a:picLocks noChangeAspect="1"/>
            </p:cNvPicPr>
            <p:nvPr/>
          </p:nvPicPr>
          <p:blipFill rotWithShape="1">
            <a:blip r:embed="rId3"/>
            <a:srcRect r="69169"/>
            <a:stretch/>
          </p:blipFill>
          <p:spPr>
            <a:xfrm>
              <a:off x="2200275" y="971550"/>
              <a:ext cx="2402205" cy="4914900"/>
            </a:xfrm>
            <a:prstGeom prst="rect">
              <a:avLst/>
            </a:prstGeom>
          </p:spPr>
        </p:pic>
        <p:pic>
          <p:nvPicPr>
            <p:cNvPr id="7" name="Picture 6">
              <a:extLst>
                <a:ext uri="{FF2B5EF4-FFF2-40B4-BE49-F238E27FC236}">
                  <a16:creationId xmlns:a16="http://schemas.microsoft.com/office/drawing/2014/main" id="{367D0483-68D9-4EB5-9188-4B987C1FE077}"/>
                </a:ext>
              </a:extLst>
            </p:cNvPr>
            <p:cNvPicPr>
              <a:picLocks noChangeAspect="1"/>
            </p:cNvPicPr>
            <p:nvPr/>
          </p:nvPicPr>
          <p:blipFill rotWithShape="1">
            <a:blip r:embed="rId3"/>
            <a:srcRect l="97531"/>
            <a:stretch/>
          </p:blipFill>
          <p:spPr>
            <a:xfrm>
              <a:off x="4602480" y="971550"/>
              <a:ext cx="192405" cy="4914900"/>
            </a:xfrm>
            <a:prstGeom prst="rect">
              <a:avLst/>
            </a:prstGeom>
          </p:spPr>
        </p:pic>
      </p:grpSp>
      <p:pic>
        <p:nvPicPr>
          <p:cNvPr id="9" name="Graphic 8" descr="Smiling face outline with solid fill">
            <a:extLst>
              <a:ext uri="{FF2B5EF4-FFF2-40B4-BE49-F238E27FC236}">
                <a16:creationId xmlns:a16="http://schemas.microsoft.com/office/drawing/2014/main" id="{6698F86F-3BA5-4EC4-ABCF-38DF0C489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6585" y="3815264"/>
            <a:ext cx="914400" cy="914400"/>
          </a:xfrm>
          <a:prstGeom prst="rect">
            <a:avLst/>
          </a:prstGeom>
        </p:spPr>
      </p:pic>
      <p:cxnSp>
        <p:nvCxnSpPr>
          <p:cNvPr id="11" name="Straight Arrow Connector 10">
            <a:extLst>
              <a:ext uri="{FF2B5EF4-FFF2-40B4-BE49-F238E27FC236}">
                <a16:creationId xmlns:a16="http://schemas.microsoft.com/office/drawing/2014/main" id="{10EE3CB9-6210-45A7-9845-FACDF2D608D3}"/>
              </a:ext>
            </a:extLst>
          </p:cNvPr>
          <p:cNvCxnSpPr>
            <a:cxnSpLocks/>
          </p:cNvCxnSpPr>
          <p:nvPr/>
        </p:nvCxnSpPr>
        <p:spPr>
          <a:xfrm flipH="1">
            <a:off x="10149840" y="2621280"/>
            <a:ext cx="74675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D4FE551-A271-4CF1-BED7-80D17E67320F}"/>
              </a:ext>
            </a:extLst>
          </p:cNvPr>
          <p:cNvSpPr txBox="1"/>
          <p:nvPr/>
        </p:nvSpPr>
        <p:spPr>
          <a:xfrm>
            <a:off x="10868657" y="2152539"/>
            <a:ext cx="472441" cy="923330"/>
          </a:xfrm>
          <a:prstGeom prst="rect">
            <a:avLst/>
          </a:prstGeom>
          <a:noFill/>
        </p:spPr>
        <p:txBody>
          <a:bodyPr wrap="square" rtlCol="0">
            <a:spAutoFit/>
          </a:bodyPr>
          <a:lstStyle/>
          <a:p>
            <a:r>
              <a:rPr lang="en-US" sz="5400" b="1" dirty="0">
                <a:solidFill>
                  <a:srgbClr val="C00000"/>
                </a:solidFill>
              </a:rPr>
              <a:t>X</a:t>
            </a:r>
            <a:endParaRPr lang="en-US" b="1" dirty="0">
              <a:solidFill>
                <a:srgbClr val="C00000"/>
              </a:solidFill>
            </a:endParaRPr>
          </a:p>
        </p:txBody>
      </p:sp>
    </p:spTree>
    <p:extLst>
      <p:ext uri="{BB962C8B-B14F-4D97-AF65-F5344CB8AC3E}">
        <p14:creationId xmlns:p14="http://schemas.microsoft.com/office/powerpoint/2010/main" val="170942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B90F-1791-4D3D-829A-70858ADD8417}"/>
              </a:ext>
            </a:extLst>
          </p:cNvPr>
          <p:cNvSpPr>
            <a:spLocks noGrp="1"/>
          </p:cNvSpPr>
          <p:nvPr>
            <p:ph type="title"/>
          </p:nvPr>
        </p:nvSpPr>
        <p:spPr/>
        <p:txBody>
          <a:bodyPr/>
          <a:lstStyle/>
          <a:p>
            <a:r>
              <a:rPr lang="en-US" dirty="0"/>
              <a:t>Reading in a file</a:t>
            </a:r>
          </a:p>
        </p:txBody>
      </p:sp>
      <p:sp>
        <p:nvSpPr>
          <p:cNvPr id="3" name="Content Placeholder 2">
            <a:extLst>
              <a:ext uri="{FF2B5EF4-FFF2-40B4-BE49-F238E27FC236}">
                <a16:creationId xmlns:a16="http://schemas.microsoft.com/office/drawing/2014/main" id="{2DD82746-D65B-45C8-9FAD-C9499DCDCCCA}"/>
              </a:ext>
            </a:extLst>
          </p:cNvPr>
          <p:cNvSpPr>
            <a:spLocks noGrp="1"/>
          </p:cNvSpPr>
          <p:nvPr>
            <p:ph idx="1"/>
          </p:nvPr>
        </p:nvSpPr>
        <p:spPr>
          <a:xfrm>
            <a:off x="838198" y="1825625"/>
            <a:ext cx="7218775" cy="4351338"/>
          </a:xfrm>
        </p:spPr>
        <p:txBody>
          <a:bodyPr>
            <a:normAutofit/>
          </a:bodyPr>
          <a:lstStyle/>
          <a:p>
            <a:r>
              <a:rPr lang="en-US" dirty="0"/>
              <a:t>Getting data into R is relatively simple! Use: </a:t>
            </a:r>
          </a:p>
          <a:p>
            <a:pPr marL="0" indent="0">
              <a:buNone/>
            </a:pPr>
            <a:r>
              <a:rPr lang="en-US" sz="2200" dirty="0">
                <a:latin typeface="Consolas" panose="020B0609020204030204" pitchFamily="49" charset="0"/>
              </a:rPr>
              <a:t>  </a:t>
            </a:r>
            <a:r>
              <a:rPr lang="en-US" sz="2200" dirty="0" err="1">
                <a:latin typeface="Consolas" panose="020B0609020204030204" pitchFamily="49" charset="0"/>
              </a:rPr>
              <a:t>read_csv</a:t>
            </a:r>
            <a:r>
              <a:rPr lang="en-US" sz="2200" dirty="0">
                <a:latin typeface="Consolas" panose="020B0609020204030204" pitchFamily="49" charset="0"/>
              </a:rPr>
              <a:t>(“</a:t>
            </a:r>
            <a:r>
              <a:rPr lang="en-US" sz="2200" dirty="0" err="1">
                <a:latin typeface="Consolas" panose="020B0609020204030204" pitchFamily="49" charset="0"/>
              </a:rPr>
              <a:t>folderlocation</a:t>
            </a:r>
            <a:r>
              <a:rPr lang="en-US" sz="2200" dirty="0">
                <a:latin typeface="Consolas" panose="020B0609020204030204" pitchFamily="49" charset="0"/>
              </a:rPr>
              <a:t>/filename.csv”)</a:t>
            </a:r>
          </a:p>
          <a:p>
            <a:pPr marL="0" indent="0">
              <a:buNone/>
            </a:pPr>
            <a:r>
              <a:rPr lang="en-US" sz="2200" dirty="0">
                <a:latin typeface="Consolas" panose="020B0609020204030204" pitchFamily="49" charset="0"/>
              </a:rPr>
              <a:t>  </a:t>
            </a:r>
            <a:r>
              <a:rPr lang="en-US" sz="2200" dirty="0" err="1">
                <a:latin typeface="Consolas" panose="020B0609020204030204" pitchFamily="49" charset="0"/>
              </a:rPr>
              <a:t>read_csv</a:t>
            </a:r>
            <a:r>
              <a:rPr lang="en-US" sz="2200" dirty="0">
                <a:latin typeface="Consolas" panose="020B0609020204030204" pitchFamily="49" charset="0"/>
              </a:rPr>
              <a:t>(“</a:t>
            </a:r>
            <a:r>
              <a:rPr lang="en-US" sz="2200" dirty="0" err="1">
                <a:latin typeface="Consolas" panose="020B0609020204030204" pitchFamily="49" charset="0"/>
              </a:rPr>
              <a:t>folderlocation</a:t>
            </a:r>
            <a:r>
              <a:rPr lang="en-US" sz="2200" dirty="0">
                <a:latin typeface="Consolas" panose="020B0609020204030204" pitchFamily="49" charset="0"/>
              </a:rPr>
              <a:t>\\filename.csv”)</a:t>
            </a:r>
          </a:p>
          <a:p>
            <a:pPr marL="0" indent="0">
              <a:buNone/>
            </a:pPr>
            <a:r>
              <a:rPr lang="en-US" sz="2200" dirty="0"/>
              <a:t>     </a:t>
            </a:r>
            <a:r>
              <a:rPr lang="en-US" sz="2400" b="1" dirty="0"/>
              <a:t>NOT</a:t>
            </a:r>
            <a:r>
              <a:rPr lang="en-US" sz="2200" dirty="0">
                <a:latin typeface="Consolas" panose="020B0609020204030204" pitchFamily="49" charset="0"/>
              </a:rPr>
              <a:t> </a:t>
            </a:r>
            <a:r>
              <a:rPr lang="en-US" sz="2200" dirty="0" err="1">
                <a:solidFill>
                  <a:srgbClr val="FF0000"/>
                </a:solidFill>
                <a:latin typeface="Consolas" panose="020B0609020204030204" pitchFamily="49" charset="0"/>
              </a:rPr>
              <a:t>read_csv</a:t>
            </a:r>
            <a:r>
              <a:rPr lang="en-US" sz="2200" dirty="0">
                <a:solidFill>
                  <a:srgbClr val="FF0000"/>
                </a:solidFill>
                <a:latin typeface="Consolas" panose="020B0609020204030204" pitchFamily="49" charset="0"/>
              </a:rPr>
              <a:t>(“</a:t>
            </a:r>
            <a:r>
              <a:rPr lang="en-US" sz="2200" dirty="0" err="1">
                <a:solidFill>
                  <a:srgbClr val="FF0000"/>
                </a:solidFill>
                <a:latin typeface="Consolas" panose="020B0609020204030204" pitchFamily="49" charset="0"/>
              </a:rPr>
              <a:t>folderlocation</a:t>
            </a:r>
            <a:r>
              <a:rPr lang="en-US" sz="2200" dirty="0">
                <a:solidFill>
                  <a:srgbClr val="FF0000"/>
                </a:solidFill>
                <a:latin typeface="Consolas" panose="020B0609020204030204" pitchFamily="49" charset="0"/>
              </a:rPr>
              <a:t>\filename.csv”)</a:t>
            </a:r>
          </a:p>
          <a:p>
            <a:endParaRPr lang="en-US" dirty="0"/>
          </a:p>
          <a:p>
            <a:r>
              <a:rPr lang="en-US" dirty="0"/>
              <a:t>You must use a forward slash “/” or 2 back slashes “\\” to designate a folder or directory</a:t>
            </a:r>
          </a:p>
          <a:p>
            <a:pPr lvl="1"/>
            <a:r>
              <a:rPr lang="en-US" dirty="0"/>
              <a:t>This is </a:t>
            </a:r>
            <a:r>
              <a:rPr lang="en-US" b="1" i="1" dirty="0"/>
              <a:t>different</a:t>
            </a:r>
            <a:r>
              <a:rPr lang="en-US" dirty="0"/>
              <a:t> than the way Windows shows</a:t>
            </a:r>
          </a:p>
          <a:p>
            <a:endParaRPr lang="en-US" dirty="0"/>
          </a:p>
        </p:txBody>
      </p:sp>
      <p:sp>
        <p:nvSpPr>
          <p:cNvPr id="4" name="Slide Number Placeholder 3">
            <a:extLst>
              <a:ext uri="{FF2B5EF4-FFF2-40B4-BE49-F238E27FC236}">
                <a16:creationId xmlns:a16="http://schemas.microsoft.com/office/drawing/2014/main" id="{593ABBF3-190C-4129-9EEE-627072C99668}"/>
              </a:ext>
            </a:extLst>
          </p:cNvPr>
          <p:cNvSpPr>
            <a:spLocks noGrp="1"/>
          </p:cNvSpPr>
          <p:nvPr>
            <p:ph type="sldNum" sz="quarter" idx="12"/>
          </p:nvPr>
        </p:nvSpPr>
        <p:spPr/>
        <p:txBody>
          <a:bodyPr/>
          <a:lstStyle/>
          <a:p>
            <a:fld id="{6D95AE55-B5F4-483D-AEFF-E8059F5502F5}" type="slidenum">
              <a:rPr lang="en-US" smtClean="0"/>
              <a:t>69</a:t>
            </a:fld>
            <a:endParaRPr lang="en-US"/>
          </a:p>
        </p:txBody>
      </p:sp>
      <p:grpSp>
        <p:nvGrpSpPr>
          <p:cNvPr id="5" name="Group 4">
            <a:extLst>
              <a:ext uri="{FF2B5EF4-FFF2-40B4-BE49-F238E27FC236}">
                <a16:creationId xmlns:a16="http://schemas.microsoft.com/office/drawing/2014/main" id="{383CFE62-7095-4147-B6A4-F2BD1D7BD136}"/>
              </a:ext>
            </a:extLst>
          </p:cNvPr>
          <p:cNvGrpSpPr/>
          <p:nvPr/>
        </p:nvGrpSpPr>
        <p:grpSpPr>
          <a:xfrm>
            <a:off x="9122138" y="3386167"/>
            <a:ext cx="1829669" cy="1473473"/>
            <a:chOff x="7118350" y="4337555"/>
            <a:chExt cx="1829669" cy="1473473"/>
          </a:xfrm>
        </p:grpSpPr>
        <p:grpSp>
          <p:nvGrpSpPr>
            <p:cNvPr id="6" name="Group 5">
              <a:extLst>
                <a:ext uri="{FF2B5EF4-FFF2-40B4-BE49-F238E27FC236}">
                  <a16:creationId xmlns:a16="http://schemas.microsoft.com/office/drawing/2014/main" id="{3F7BDA89-FAEE-4F57-99DA-802E775CB30D}"/>
                </a:ext>
              </a:extLst>
            </p:cNvPr>
            <p:cNvGrpSpPr/>
            <p:nvPr/>
          </p:nvGrpSpPr>
          <p:grpSpPr>
            <a:xfrm>
              <a:off x="7118350" y="4337555"/>
              <a:ext cx="1829669" cy="1473473"/>
              <a:chOff x="7118350" y="4337555"/>
              <a:chExt cx="1260980" cy="1015495"/>
            </a:xfrm>
          </p:grpSpPr>
          <p:sp>
            <p:nvSpPr>
              <p:cNvPr id="13" name="Rectangle: Rounded Corners 12">
                <a:extLst>
                  <a:ext uri="{FF2B5EF4-FFF2-40B4-BE49-F238E27FC236}">
                    <a16:creationId xmlns:a16="http://schemas.microsoft.com/office/drawing/2014/main" id="{84611FD4-6A85-413E-A80A-CE9A354307AA}"/>
                  </a:ext>
                </a:extLst>
              </p:cNvPr>
              <p:cNvSpPr/>
              <p:nvPr/>
            </p:nvSpPr>
            <p:spPr>
              <a:xfrm>
                <a:off x="7118350" y="4337555"/>
                <a:ext cx="463550" cy="1015495"/>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A68A17F2-9567-4B58-A807-8A231B1FCC2B}"/>
                  </a:ext>
                </a:extLst>
              </p:cNvPr>
              <p:cNvSpPr/>
              <p:nvPr/>
            </p:nvSpPr>
            <p:spPr>
              <a:xfrm>
                <a:off x="7537450" y="4490139"/>
                <a:ext cx="841880" cy="602561"/>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1BC00D2-9641-4366-B150-F89DB22CC9CB}"/>
                  </a:ext>
                </a:extLst>
              </p:cNvPr>
              <p:cNvSpPr/>
              <p:nvPr/>
            </p:nvSpPr>
            <p:spPr>
              <a:xfrm rot="2031236">
                <a:off x="7464609" y="4414672"/>
                <a:ext cx="330769" cy="177111"/>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4EFA538-F969-4237-AF2F-658234BAA9EF}"/>
                </a:ext>
              </a:extLst>
            </p:cNvPr>
            <p:cNvGrpSpPr/>
            <p:nvPr/>
          </p:nvGrpSpPr>
          <p:grpSpPr>
            <a:xfrm>
              <a:off x="7486311" y="4367215"/>
              <a:ext cx="1178919" cy="1401405"/>
              <a:chOff x="7371943" y="4357996"/>
              <a:chExt cx="812493" cy="965827"/>
            </a:xfrm>
          </p:grpSpPr>
          <p:grpSp>
            <p:nvGrpSpPr>
              <p:cNvPr id="8" name="Group 7">
                <a:extLst>
                  <a:ext uri="{FF2B5EF4-FFF2-40B4-BE49-F238E27FC236}">
                    <a16:creationId xmlns:a16="http://schemas.microsoft.com/office/drawing/2014/main" id="{35A615CF-30C6-4878-B8D3-FBCE81C92F5A}"/>
                  </a:ext>
                </a:extLst>
              </p:cNvPr>
              <p:cNvGrpSpPr/>
              <p:nvPr/>
            </p:nvGrpSpPr>
            <p:grpSpPr>
              <a:xfrm>
                <a:off x="7371943" y="4357996"/>
                <a:ext cx="640158" cy="965827"/>
                <a:chOff x="7371943" y="4357996"/>
                <a:chExt cx="640158" cy="965827"/>
              </a:xfrm>
            </p:grpSpPr>
            <p:sp>
              <p:nvSpPr>
                <p:cNvPr id="10" name="Rectangle: Rounded Corners 9">
                  <a:extLst>
                    <a:ext uri="{FF2B5EF4-FFF2-40B4-BE49-F238E27FC236}">
                      <a16:creationId xmlns:a16="http://schemas.microsoft.com/office/drawing/2014/main" id="{55C6B7C7-ADA3-4B23-9F55-C40A377DAD92}"/>
                    </a:ext>
                  </a:extLst>
                </p:cNvPr>
                <p:cNvSpPr/>
                <p:nvPr/>
              </p:nvSpPr>
              <p:spPr>
                <a:xfrm rot="5400000">
                  <a:off x="7126999" y="4818425"/>
                  <a:ext cx="833684"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1BD67EC5-6EC0-4773-83F1-3264E1283CDC}"/>
                    </a:ext>
                  </a:extLst>
                </p:cNvPr>
                <p:cNvSpPr/>
                <p:nvPr/>
              </p:nvSpPr>
              <p:spPr>
                <a:xfrm rot="5400000">
                  <a:off x="7062119" y="4667820"/>
                  <a:ext cx="796760"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EFA5316C-0564-49D9-8883-554C8FDEA425}"/>
                    </a:ext>
                  </a:extLst>
                </p:cNvPr>
                <p:cNvSpPr/>
                <p:nvPr/>
              </p:nvSpPr>
              <p:spPr>
                <a:xfrm rot="2028151">
                  <a:off x="7429350" y="4510882"/>
                  <a:ext cx="582751"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Rounded Corners 8">
                <a:extLst>
                  <a:ext uri="{FF2B5EF4-FFF2-40B4-BE49-F238E27FC236}">
                    <a16:creationId xmlns:a16="http://schemas.microsoft.com/office/drawing/2014/main" id="{471FE807-D92A-44AD-9E6A-4F12B869086E}"/>
                  </a:ext>
                </a:extLst>
              </p:cNvPr>
              <p:cNvSpPr/>
              <p:nvPr/>
            </p:nvSpPr>
            <p:spPr>
              <a:xfrm>
                <a:off x="7601685" y="4508139"/>
                <a:ext cx="582751"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16" name="Picture 15">
            <a:extLst>
              <a:ext uri="{FF2B5EF4-FFF2-40B4-BE49-F238E27FC236}">
                <a16:creationId xmlns:a16="http://schemas.microsoft.com/office/drawing/2014/main" id="{27434E05-FCD3-470F-BEC8-8BA96D98D6A2}"/>
              </a:ext>
            </a:extLst>
          </p:cNvPr>
          <p:cNvPicPr>
            <a:picLocks noChangeAspect="1"/>
          </p:cNvPicPr>
          <p:nvPr/>
        </p:nvPicPr>
        <p:blipFill>
          <a:blip r:embed="rId3">
            <a:duotone>
              <a:schemeClr val="accent6">
                <a:shade val="45000"/>
                <a:satMod val="135000"/>
              </a:schemeClr>
              <a:prstClr val="white"/>
            </a:duotone>
          </a:blip>
          <a:stretch>
            <a:fillRect/>
          </a:stretch>
        </p:blipFill>
        <p:spPr>
          <a:xfrm rot="668004">
            <a:off x="9910771" y="2735088"/>
            <a:ext cx="1321472" cy="1387826"/>
          </a:xfrm>
          <a:prstGeom prst="rect">
            <a:avLst/>
          </a:prstGeom>
          <a:effectLst>
            <a:outerShdw blurRad="50800" dist="38100" dir="2700000" algn="tl" rotWithShape="0">
              <a:prstClr val="black">
                <a:alpha val="40000"/>
              </a:prstClr>
            </a:outerShdw>
          </a:effectLst>
        </p:spPr>
      </p:pic>
      <p:sp>
        <p:nvSpPr>
          <p:cNvPr id="17" name="Freeform: Shape 16">
            <a:extLst>
              <a:ext uri="{FF2B5EF4-FFF2-40B4-BE49-F238E27FC236}">
                <a16:creationId xmlns:a16="http://schemas.microsoft.com/office/drawing/2014/main" id="{BD7EC728-2D5B-4BAB-B15F-A2FA6ACC783B}"/>
              </a:ext>
            </a:extLst>
          </p:cNvPr>
          <p:cNvSpPr/>
          <p:nvPr/>
        </p:nvSpPr>
        <p:spPr>
          <a:xfrm>
            <a:off x="9140766" y="3964693"/>
            <a:ext cx="2052856" cy="912167"/>
          </a:xfrm>
          <a:custGeom>
            <a:avLst/>
            <a:gdLst>
              <a:gd name="connsiteX0" fmla="*/ 238125 w 1407319"/>
              <a:gd name="connsiteY0" fmla="*/ 50006 h 628650"/>
              <a:gd name="connsiteX1" fmla="*/ 280988 w 1407319"/>
              <a:gd name="connsiteY1" fmla="*/ 2381 h 628650"/>
              <a:gd name="connsiteX2" fmla="*/ 309563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309563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1352550 w 1407319"/>
              <a:gd name="connsiteY4" fmla="*/ 0 h 628650"/>
              <a:gd name="connsiteX5" fmla="*/ 1378744 w 1407319"/>
              <a:gd name="connsiteY5" fmla="*/ 7143 h 628650"/>
              <a:gd name="connsiteX6" fmla="*/ 1397794 w 1407319"/>
              <a:gd name="connsiteY6" fmla="*/ 19049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2388 h 631032"/>
              <a:gd name="connsiteX1" fmla="*/ 259557 w 1407319"/>
              <a:gd name="connsiteY1" fmla="*/ 16670 h 631032"/>
              <a:gd name="connsiteX2" fmla="*/ 297657 w 1407319"/>
              <a:gd name="connsiteY2" fmla="*/ 2382 h 631032"/>
              <a:gd name="connsiteX3" fmla="*/ 342900 w 1407319"/>
              <a:gd name="connsiteY3" fmla="*/ 4762 h 631032"/>
              <a:gd name="connsiteX4" fmla="*/ 347663 w 1407319"/>
              <a:gd name="connsiteY4" fmla="*/ 0 h 631032"/>
              <a:gd name="connsiteX5" fmla="*/ 1352550 w 1407319"/>
              <a:gd name="connsiteY5" fmla="*/ 2382 h 631032"/>
              <a:gd name="connsiteX6" fmla="*/ 1378744 w 1407319"/>
              <a:gd name="connsiteY6" fmla="*/ 9525 h 631032"/>
              <a:gd name="connsiteX7" fmla="*/ 1397794 w 1407319"/>
              <a:gd name="connsiteY7" fmla="*/ 21431 h 631032"/>
              <a:gd name="connsiteX8" fmla="*/ 1404938 w 1407319"/>
              <a:gd name="connsiteY8" fmla="*/ 40482 h 631032"/>
              <a:gd name="connsiteX9" fmla="*/ 1407319 w 1407319"/>
              <a:gd name="connsiteY9" fmla="*/ 57150 h 631032"/>
              <a:gd name="connsiteX10" fmla="*/ 1402556 w 1407319"/>
              <a:gd name="connsiteY10" fmla="*/ 83344 h 631032"/>
              <a:gd name="connsiteX11" fmla="*/ 1157288 w 1407319"/>
              <a:gd name="connsiteY11" fmla="*/ 631032 h 631032"/>
              <a:gd name="connsiteX12" fmla="*/ 0 w 1407319"/>
              <a:gd name="connsiteY12" fmla="*/ 628650 h 631032"/>
              <a:gd name="connsiteX13" fmla="*/ 238125 w 1407319"/>
              <a:gd name="connsiteY13" fmla="*/ 52388 h 631032"/>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388145 w 1407319"/>
              <a:gd name="connsiteY4" fmla="*/ 2380 h 628650"/>
              <a:gd name="connsiteX5" fmla="*/ 1352550 w 1407319"/>
              <a:gd name="connsiteY5" fmla="*/ 0 h 628650"/>
              <a:gd name="connsiteX6" fmla="*/ 1378744 w 1407319"/>
              <a:gd name="connsiteY6" fmla="*/ 7143 h 628650"/>
              <a:gd name="connsiteX7" fmla="*/ 1397794 w 1407319"/>
              <a:gd name="connsiteY7" fmla="*/ 19049 h 628650"/>
              <a:gd name="connsiteX8" fmla="*/ 1404938 w 1407319"/>
              <a:gd name="connsiteY8" fmla="*/ 38100 h 628650"/>
              <a:gd name="connsiteX9" fmla="*/ 1407319 w 1407319"/>
              <a:gd name="connsiteY9" fmla="*/ 54768 h 628650"/>
              <a:gd name="connsiteX10" fmla="*/ 1402556 w 1407319"/>
              <a:gd name="connsiteY10" fmla="*/ 80962 h 628650"/>
              <a:gd name="connsiteX11" fmla="*/ 1157288 w 1407319"/>
              <a:gd name="connsiteY11" fmla="*/ 628650 h 628650"/>
              <a:gd name="connsiteX12" fmla="*/ 0 w 1407319"/>
              <a:gd name="connsiteY12" fmla="*/ 626268 h 628650"/>
              <a:gd name="connsiteX13" fmla="*/ 238125 w 1407319"/>
              <a:gd name="connsiteY13" fmla="*/ 50006 h 628650"/>
              <a:gd name="connsiteX0" fmla="*/ 238125 w 1407319"/>
              <a:gd name="connsiteY0" fmla="*/ 50008 h 628652"/>
              <a:gd name="connsiteX1" fmla="*/ 259557 w 1407319"/>
              <a:gd name="connsiteY1" fmla="*/ 14290 h 628652"/>
              <a:gd name="connsiteX2" fmla="*/ 297657 w 1407319"/>
              <a:gd name="connsiteY2" fmla="*/ 2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97657 w 1407319"/>
              <a:gd name="connsiteY2" fmla="*/ 2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0 w 1407319"/>
              <a:gd name="connsiteY13" fmla="*/ 626270 h 628652"/>
              <a:gd name="connsiteX14" fmla="*/ 238125 w 1407319"/>
              <a:gd name="connsiteY14" fmla="*/ 50008 h 628652"/>
              <a:gd name="connsiteX0" fmla="*/ 226219 w 1395413"/>
              <a:gd name="connsiteY0" fmla="*/ 50008 h 628652"/>
              <a:gd name="connsiteX1" fmla="*/ 240508 w 1395413"/>
              <a:gd name="connsiteY1" fmla="*/ 19052 h 628652"/>
              <a:gd name="connsiteX2" fmla="*/ 269083 w 1395413"/>
              <a:gd name="connsiteY2" fmla="*/ 2384 h 628652"/>
              <a:gd name="connsiteX3" fmla="*/ 297657 w 1395413"/>
              <a:gd name="connsiteY3" fmla="*/ 0 h 628652"/>
              <a:gd name="connsiteX4" fmla="*/ 335758 w 1395413"/>
              <a:gd name="connsiteY4" fmla="*/ 2382 h 628652"/>
              <a:gd name="connsiteX5" fmla="*/ 1340644 w 1395413"/>
              <a:gd name="connsiteY5" fmla="*/ 2 h 628652"/>
              <a:gd name="connsiteX6" fmla="*/ 1366838 w 1395413"/>
              <a:gd name="connsiteY6" fmla="*/ 7145 h 628652"/>
              <a:gd name="connsiteX7" fmla="*/ 1385888 w 1395413"/>
              <a:gd name="connsiteY7" fmla="*/ 19051 h 628652"/>
              <a:gd name="connsiteX8" fmla="*/ 1393032 w 1395413"/>
              <a:gd name="connsiteY8" fmla="*/ 38102 h 628652"/>
              <a:gd name="connsiteX9" fmla="*/ 1395413 w 1395413"/>
              <a:gd name="connsiteY9" fmla="*/ 54770 h 628652"/>
              <a:gd name="connsiteX10" fmla="*/ 1390650 w 1395413"/>
              <a:gd name="connsiteY10" fmla="*/ 80964 h 628652"/>
              <a:gd name="connsiteX11" fmla="*/ 1145382 w 1395413"/>
              <a:gd name="connsiteY11" fmla="*/ 628652 h 628652"/>
              <a:gd name="connsiteX12" fmla="*/ 73485 w 1395413"/>
              <a:gd name="connsiteY12" fmla="*/ 623889 h 628652"/>
              <a:gd name="connsiteX13" fmla="*/ 0 w 1395413"/>
              <a:gd name="connsiteY13" fmla="*/ 585789 h 628652"/>
              <a:gd name="connsiteX14" fmla="*/ 226219 w 1395413"/>
              <a:gd name="connsiteY14" fmla="*/ 50008 h 628652"/>
              <a:gd name="connsiteX0" fmla="*/ 254794 w 1423988"/>
              <a:gd name="connsiteY0" fmla="*/ 50008 h 628652"/>
              <a:gd name="connsiteX1" fmla="*/ 269083 w 1423988"/>
              <a:gd name="connsiteY1" fmla="*/ 19052 h 628652"/>
              <a:gd name="connsiteX2" fmla="*/ 297658 w 1423988"/>
              <a:gd name="connsiteY2" fmla="*/ 2384 h 628652"/>
              <a:gd name="connsiteX3" fmla="*/ 326232 w 1423988"/>
              <a:gd name="connsiteY3" fmla="*/ 0 h 628652"/>
              <a:gd name="connsiteX4" fmla="*/ 364333 w 1423988"/>
              <a:gd name="connsiteY4" fmla="*/ 2382 h 628652"/>
              <a:gd name="connsiteX5" fmla="*/ 1369219 w 1423988"/>
              <a:gd name="connsiteY5" fmla="*/ 2 h 628652"/>
              <a:gd name="connsiteX6" fmla="*/ 1395413 w 1423988"/>
              <a:gd name="connsiteY6" fmla="*/ 7145 h 628652"/>
              <a:gd name="connsiteX7" fmla="*/ 1414463 w 1423988"/>
              <a:gd name="connsiteY7" fmla="*/ 19051 h 628652"/>
              <a:gd name="connsiteX8" fmla="*/ 1421607 w 1423988"/>
              <a:gd name="connsiteY8" fmla="*/ 38102 h 628652"/>
              <a:gd name="connsiteX9" fmla="*/ 1423988 w 1423988"/>
              <a:gd name="connsiteY9" fmla="*/ 54770 h 628652"/>
              <a:gd name="connsiteX10" fmla="*/ 1419225 w 1423988"/>
              <a:gd name="connsiteY10" fmla="*/ 80964 h 628652"/>
              <a:gd name="connsiteX11" fmla="*/ 1173957 w 1423988"/>
              <a:gd name="connsiteY11" fmla="*/ 628652 h 628652"/>
              <a:gd name="connsiteX12" fmla="*/ 102060 w 1423988"/>
              <a:gd name="connsiteY12" fmla="*/ 623889 h 628652"/>
              <a:gd name="connsiteX13" fmla="*/ 0 w 1423988"/>
              <a:gd name="connsiteY13" fmla="*/ 616745 h 628652"/>
              <a:gd name="connsiteX14" fmla="*/ 254794 w 1423988"/>
              <a:gd name="connsiteY14"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0 w 1407319"/>
              <a:gd name="connsiteY13" fmla="*/ 561976 h 628652"/>
              <a:gd name="connsiteX14" fmla="*/ 238125 w 1407319"/>
              <a:gd name="connsiteY14"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47291 w 1407319"/>
              <a:gd name="connsiteY13" fmla="*/ 600076 h 628652"/>
              <a:gd name="connsiteX14" fmla="*/ 0 w 1407319"/>
              <a:gd name="connsiteY14" fmla="*/ 561976 h 628652"/>
              <a:gd name="connsiteX15" fmla="*/ 238125 w 1407319"/>
              <a:gd name="connsiteY15"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0 w 1426703"/>
              <a:gd name="connsiteY13" fmla="*/ 619126 h 628652"/>
              <a:gd name="connsiteX14" fmla="*/ 19384 w 1426703"/>
              <a:gd name="connsiteY14" fmla="*/ 561976 h 628652"/>
              <a:gd name="connsiteX15" fmla="*/ 257509 w 1426703"/>
              <a:gd name="connsiteY15"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66675 w 1426703"/>
              <a:gd name="connsiteY13" fmla="*/ 623889 h 628652"/>
              <a:gd name="connsiteX14" fmla="*/ 0 w 1426703"/>
              <a:gd name="connsiteY14" fmla="*/ 619126 h 628652"/>
              <a:gd name="connsiteX15" fmla="*/ 19384 w 1426703"/>
              <a:gd name="connsiteY15" fmla="*/ 561976 h 628652"/>
              <a:gd name="connsiteX16" fmla="*/ 257509 w 1426703"/>
              <a:gd name="connsiteY16"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33337 w 1426703"/>
              <a:gd name="connsiteY13" fmla="*/ 626270 h 628652"/>
              <a:gd name="connsiteX14" fmla="*/ 0 w 1426703"/>
              <a:gd name="connsiteY14" fmla="*/ 619126 h 628652"/>
              <a:gd name="connsiteX15" fmla="*/ 19384 w 1426703"/>
              <a:gd name="connsiteY15" fmla="*/ 561976 h 628652"/>
              <a:gd name="connsiteX16" fmla="*/ 257509 w 1426703"/>
              <a:gd name="connsiteY16" fmla="*/ 50008 h 628652"/>
              <a:gd name="connsiteX0" fmla="*/ 245603 w 1414797"/>
              <a:gd name="connsiteY0" fmla="*/ 50008 h 628652"/>
              <a:gd name="connsiteX1" fmla="*/ 259892 w 1414797"/>
              <a:gd name="connsiteY1" fmla="*/ 19052 h 628652"/>
              <a:gd name="connsiteX2" fmla="*/ 288467 w 1414797"/>
              <a:gd name="connsiteY2" fmla="*/ 2384 h 628652"/>
              <a:gd name="connsiteX3" fmla="*/ 317041 w 1414797"/>
              <a:gd name="connsiteY3" fmla="*/ 0 h 628652"/>
              <a:gd name="connsiteX4" fmla="*/ 355142 w 1414797"/>
              <a:gd name="connsiteY4" fmla="*/ 2382 h 628652"/>
              <a:gd name="connsiteX5" fmla="*/ 1360028 w 1414797"/>
              <a:gd name="connsiteY5" fmla="*/ 2 h 628652"/>
              <a:gd name="connsiteX6" fmla="*/ 1386222 w 1414797"/>
              <a:gd name="connsiteY6" fmla="*/ 7145 h 628652"/>
              <a:gd name="connsiteX7" fmla="*/ 1405272 w 1414797"/>
              <a:gd name="connsiteY7" fmla="*/ 19051 h 628652"/>
              <a:gd name="connsiteX8" fmla="*/ 1412416 w 1414797"/>
              <a:gd name="connsiteY8" fmla="*/ 38102 h 628652"/>
              <a:gd name="connsiteX9" fmla="*/ 1414797 w 1414797"/>
              <a:gd name="connsiteY9" fmla="*/ 54770 h 628652"/>
              <a:gd name="connsiteX10" fmla="*/ 1410034 w 1414797"/>
              <a:gd name="connsiteY10" fmla="*/ 80964 h 628652"/>
              <a:gd name="connsiteX11" fmla="*/ 1164766 w 1414797"/>
              <a:gd name="connsiteY11" fmla="*/ 628652 h 628652"/>
              <a:gd name="connsiteX12" fmla="*/ 92869 w 1414797"/>
              <a:gd name="connsiteY12" fmla="*/ 623889 h 628652"/>
              <a:gd name="connsiteX13" fmla="*/ 21431 w 1414797"/>
              <a:gd name="connsiteY13" fmla="*/ 626270 h 628652"/>
              <a:gd name="connsiteX14" fmla="*/ 0 w 1414797"/>
              <a:gd name="connsiteY14" fmla="*/ 597695 h 628652"/>
              <a:gd name="connsiteX15" fmla="*/ 7478 w 1414797"/>
              <a:gd name="connsiteY15" fmla="*/ 561976 h 628652"/>
              <a:gd name="connsiteX16" fmla="*/ 245603 w 1414797"/>
              <a:gd name="connsiteY16" fmla="*/ 50008 h 628652"/>
              <a:gd name="connsiteX0" fmla="*/ 245603 w 1414797"/>
              <a:gd name="connsiteY0" fmla="*/ 50008 h 628652"/>
              <a:gd name="connsiteX1" fmla="*/ 259892 w 1414797"/>
              <a:gd name="connsiteY1" fmla="*/ 19052 h 628652"/>
              <a:gd name="connsiteX2" fmla="*/ 288467 w 1414797"/>
              <a:gd name="connsiteY2" fmla="*/ 2384 h 628652"/>
              <a:gd name="connsiteX3" fmla="*/ 317041 w 1414797"/>
              <a:gd name="connsiteY3" fmla="*/ 0 h 628652"/>
              <a:gd name="connsiteX4" fmla="*/ 355142 w 1414797"/>
              <a:gd name="connsiteY4" fmla="*/ 2382 h 628652"/>
              <a:gd name="connsiteX5" fmla="*/ 1360028 w 1414797"/>
              <a:gd name="connsiteY5" fmla="*/ 2 h 628652"/>
              <a:gd name="connsiteX6" fmla="*/ 1386222 w 1414797"/>
              <a:gd name="connsiteY6" fmla="*/ 7145 h 628652"/>
              <a:gd name="connsiteX7" fmla="*/ 1405272 w 1414797"/>
              <a:gd name="connsiteY7" fmla="*/ 19051 h 628652"/>
              <a:gd name="connsiteX8" fmla="*/ 1412416 w 1414797"/>
              <a:gd name="connsiteY8" fmla="*/ 38102 h 628652"/>
              <a:gd name="connsiteX9" fmla="*/ 1414797 w 1414797"/>
              <a:gd name="connsiteY9" fmla="*/ 54770 h 628652"/>
              <a:gd name="connsiteX10" fmla="*/ 1410034 w 1414797"/>
              <a:gd name="connsiteY10" fmla="*/ 80964 h 628652"/>
              <a:gd name="connsiteX11" fmla="*/ 1164766 w 1414797"/>
              <a:gd name="connsiteY11" fmla="*/ 628652 h 628652"/>
              <a:gd name="connsiteX12" fmla="*/ 92869 w 1414797"/>
              <a:gd name="connsiteY12" fmla="*/ 626270 h 628652"/>
              <a:gd name="connsiteX13" fmla="*/ 21431 w 1414797"/>
              <a:gd name="connsiteY13" fmla="*/ 626270 h 628652"/>
              <a:gd name="connsiteX14" fmla="*/ 0 w 1414797"/>
              <a:gd name="connsiteY14" fmla="*/ 597695 h 628652"/>
              <a:gd name="connsiteX15" fmla="*/ 7478 w 1414797"/>
              <a:gd name="connsiteY15" fmla="*/ 561976 h 628652"/>
              <a:gd name="connsiteX16" fmla="*/ 245603 w 1414797"/>
              <a:gd name="connsiteY16" fmla="*/ 50008 h 62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4797" h="628652">
                <a:moveTo>
                  <a:pt x="245603" y="50008"/>
                </a:moveTo>
                <a:lnTo>
                  <a:pt x="259892" y="19052"/>
                </a:lnTo>
                <a:lnTo>
                  <a:pt x="288467" y="2384"/>
                </a:lnTo>
                <a:lnTo>
                  <a:pt x="317041" y="0"/>
                </a:lnTo>
                <a:lnTo>
                  <a:pt x="355142" y="2382"/>
                </a:lnTo>
                <a:lnTo>
                  <a:pt x="1360028" y="2"/>
                </a:lnTo>
                <a:lnTo>
                  <a:pt x="1386222" y="7145"/>
                </a:lnTo>
                <a:lnTo>
                  <a:pt x="1405272" y="19051"/>
                </a:lnTo>
                <a:lnTo>
                  <a:pt x="1412416" y="38102"/>
                </a:lnTo>
                <a:lnTo>
                  <a:pt x="1414797" y="54770"/>
                </a:lnTo>
                <a:lnTo>
                  <a:pt x="1410034" y="80964"/>
                </a:lnTo>
                <a:lnTo>
                  <a:pt x="1164766" y="628652"/>
                </a:lnTo>
                <a:lnTo>
                  <a:pt x="92869" y="626270"/>
                </a:lnTo>
                <a:lnTo>
                  <a:pt x="21431" y="626270"/>
                </a:lnTo>
                <a:lnTo>
                  <a:pt x="0" y="597695"/>
                </a:lnTo>
                <a:lnTo>
                  <a:pt x="7478" y="561976"/>
                </a:lnTo>
                <a:lnTo>
                  <a:pt x="245603" y="50008"/>
                </a:ln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51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24E7F-808C-C535-14D8-353D8DFC2A9D}"/>
              </a:ext>
            </a:extLst>
          </p:cNvPr>
          <p:cNvSpPr>
            <a:spLocks noGrp="1"/>
          </p:cNvSpPr>
          <p:nvPr>
            <p:ph idx="1"/>
          </p:nvPr>
        </p:nvSpPr>
        <p:spPr>
          <a:xfrm>
            <a:off x="838200" y="1814336"/>
            <a:ext cx="10515600" cy="5043664"/>
          </a:xfrm>
        </p:spPr>
        <p:txBody>
          <a:bodyPr>
            <a:normAutofit lnSpcReduction="10000"/>
          </a:bodyPr>
          <a:lstStyle/>
          <a:p>
            <a:r>
              <a:rPr lang="en-US" dirty="0"/>
              <a:t>The pipe helps make code more readable</a:t>
            </a:r>
          </a:p>
          <a:p>
            <a:r>
              <a:rPr lang="en-US" dirty="0"/>
              <a:t>Structures operations left-to-right rather than as nested functions</a:t>
            </a:r>
          </a:p>
          <a:p>
            <a:r>
              <a:rPr lang="en-US" dirty="0"/>
              <a:t>Everything to the left of the pipe is passed as the </a:t>
            </a:r>
            <a:r>
              <a:rPr lang="en-US" b="1" dirty="0"/>
              <a:t>first</a:t>
            </a:r>
            <a:r>
              <a:rPr lang="en-US" dirty="0"/>
              <a:t> argument to the function on the right</a:t>
            </a:r>
            <a:br>
              <a:rPr lang="en-US" dirty="0"/>
            </a:br>
            <a:endParaRPr lang="en-US" dirty="0"/>
          </a:p>
          <a:p>
            <a:r>
              <a:rPr lang="en-US" b="0" i="0" dirty="0">
                <a:solidFill>
                  <a:srgbClr val="000000"/>
                </a:solidFill>
                <a:effectLst/>
                <a:latin typeface="SFMono-Regular"/>
              </a:rPr>
              <a:t>X </a:t>
            </a:r>
            <a:r>
              <a:rPr lang="en-US" b="1" i="0" dirty="0">
                <a:solidFill>
                  <a:srgbClr val="CE5C00"/>
                </a:solidFill>
                <a:effectLst/>
                <a:latin typeface="SFMono-Regular"/>
              </a:rPr>
              <a:t>%&gt;%</a:t>
            </a:r>
            <a:r>
              <a:rPr lang="en-US" b="0" i="0" dirty="0">
                <a:solidFill>
                  <a:srgbClr val="000000"/>
                </a:solidFill>
                <a:effectLst/>
                <a:latin typeface="SFMono-Regular"/>
              </a:rPr>
              <a:t> </a:t>
            </a:r>
            <a:r>
              <a:rPr lang="en-US" b="1" i="0" dirty="0">
                <a:solidFill>
                  <a:srgbClr val="204A87"/>
                </a:solidFill>
                <a:effectLst/>
                <a:latin typeface="SFMono-Regular"/>
              </a:rPr>
              <a:t>f</a:t>
            </a:r>
            <a:r>
              <a:rPr lang="en-US" b="0" i="0" dirty="0">
                <a:solidFill>
                  <a:srgbClr val="000000"/>
                </a:solidFill>
                <a:effectLst/>
                <a:latin typeface="SFMono-Regular"/>
              </a:rPr>
              <a:t>()    </a:t>
            </a:r>
            <a:r>
              <a:rPr lang="en-US" sz="2400" dirty="0"/>
              <a:t>is equivalent to</a:t>
            </a:r>
            <a:r>
              <a:rPr lang="en-US" dirty="0"/>
              <a:t>   </a:t>
            </a:r>
            <a:r>
              <a:rPr lang="en-US" b="1" i="0" dirty="0">
                <a:solidFill>
                  <a:srgbClr val="204A87"/>
                </a:solidFill>
                <a:effectLst/>
                <a:latin typeface="SFMono-Regular"/>
              </a:rPr>
              <a:t>f</a:t>
            </a:r>
            <a:r>
              <a:rPr lang="en-US" b="0" i="0" dirty="0">
                <a:solidFill>
                  <a:srgbClr val="000000"/>
                </a:solidFill>
                <a:effectLst/>
                <a:latin typeface="SFMono-Regular"/>
              </a:rPr>
              <a:t>(X) </a:t>
            </a:r>
            <a:endParaRPr lang="en-US" sz="2400" dirty="0">
              <a:solidFill>
                <a:schemeClr val="accent1"/>
              </a:solidFill>
              <a:latin typeface="Lucida Sans" panose="020B0602030504020204" pitchFamily="34" charset="0"/>
            </a:endParaRPr>
          </a:p>
          <a:p>
            <a:r>
              <a:rPr lang="en-US" b="0" i="0" dirty="0">
                <a:solidFill>
                  <a:srgbClr val="000000"/>
                </a:solidFill>
                <a:effectLst/>
                <a:latin typeface="SFMono-Regular"/>
              </a:rPr>
              <a:t>X </a:t>
            </a:r>
            <a:r>
              <a:rPr lang="en-US" b="1" i="0" dirty="0">
                <a:solidFill>
                  <a:srgbClr val="CE5C00"/>
                </a:solidFill>
                <a:effectLst/>
                <a:latin typeface="SFMono-Regular"/>
              </a:rPr>
              <a:t>%&gt;%</a:t>
            </a:r>
            <a:r>
              <a:rPr lang="en-US" b="0" i="0" dirty="0">
                <a:solidFill>
                  <a:srgbClr val="000000"/>
                </a:solidFill>
                <a:effectLst/>
                <a:latin typeface="SFMono-Regular"/>
              </a:rPr>
              <a:t> </a:t>
            </a:r>
            <a:r>
              <a:rPr lang="en-US" b="1" i="0" dirty="0">
                <a:solidFill>
                  <a:srgbClr val="204A87"/>
                </a:solidFill>
                <a:effectLst/>
                <a:latin typeface="SFMono-Regular"/>
              </a:rPr>
              <a:t>f</a:t>
            </a:r>
            <a:r>
              <a:rPr lang="en-US" b="0" i="0" dirty="0">
                <a:solidFill>
                  <a:srgbClr val="000000"/>
                </a:solidFill>
                <a:effectLst/>
                <a:latin typeface="SFMono-Regular"/>
              </a:rPr>
              <a:t>(y)   </a:t>
            </a:r>
            <a:r>
              <a:rPr lang="en-US" sz="2400" dirty="0"/>
              <a:t>is equivalent to</a:t>
            </a:r>
            <a:r>
              <a:rPr lang="en-US" dirty="0"/>
              <a:t>   </a:t>
            </a:r>
            <a:r>
              <a:rPr lang="en-US" b="1" i="0" dirty="0">
                <a:solidFill>
                  <a:srgbClr val="204A87"/>
                </a:solidFill>
                <a:effectLst/>
                <a:latin typeface="SFMono-Regular"/>
              </a:rPr>
              <a:t>f</a:t>
            </a:r>
            <a:r>
              <a:rPr lang="en-US" b="0" i="0" dirty="0">
                <a:solidFill>
                  <a:srgbClr val="000000"/>
                </a:solidFill>
                <a:effectLst/>
                <a:latin typeface="SFMono-Regular"/>
              </a:rPr>
              <a:t>(X, y) </a:t>
            </a:r>
          </a:p>
          <a:p>
            <a:r>
              <a:rPr lang="en-US" b="0" i="0" dirty="0">
                <a:solidFill>
                  <a:srgbClr val="000000"/>
                </a:solidFill>
                <a:effectLst/>
                <a:latin typeface="SFMono-Regular"/>
              </a:rPr>
              <a:t>X </a:t>
            </a:r>
            <a:r>
              <a:rPr lang="en-US" b="1" i="0" dirty="0">
                <a:solidFill>
                  <a:srgbClr val="CE5C00"/>
                </a:solidFill>
                <a:effectLst/>
                <a:latin typeface="SFMono-Regular"/>
              </a:rPr>
              <a:t>%&gt;%</a:t>
            </a:r>
            <a:r>
              <a:rPr lang="en-US" b="0" i="0" dirty="0">
                <a:solidFill>
                  <a:srgbClr val="000000"/>
                </a:solidFill>
                <a:effectLst/>
                <a:latin typeface="SFMono-Regular"/>
              </a:rPr>
              <a:t> </a:t>
            </a:r>
            <a:r>
              <a:rPr lang="en-US" b="1" i="0" dirty="0">
                <a:solidFill>
                  <a:srgbClr val="204A87"/>
                </a:solidFill>
                <a:effectLst/>
                <a:latin typeface="SFMono-Regular"/>
              </a:rPr>
              <a:t>f</a:t>
            </a:r>
            <a:r>
              <a:rPr lang="en-US" b="0" i="0" dirty="0">
                <a:solidFill>
                  <a:srgbClr val="000000"/>
                </a:solidFill>
                <a:effectLst/>
                <a:latin typeface="SFMono-Regular"/>
              </a:rPr>
              <a:t>() </a:t>
            </a:r>
            <a:r>
              <a:rPr lang="en-US" b="1" i="0" dirty="0">
                <a:solidFill>
                  <a:srgbClr val="CE5C00"/>
                </a:solidFill>
                <a:effectLst/>
                <a:latin typeface="SFMono-Regular"/>
              </a:rPr>
              <a:t>%&gt;%</a:t>
            </a:r>
            <a:r>
              <a:rPr lang="en-US" b="0" i="0" dirty="0">
                <a:solidFill>
                  <a:srgbClr val="000000"/>
                </a:solidFill>
                <a:effectLst/>
                <a:latin typeface="SFMono-Regular"/>
              </a:rPr>
              <a:t> </a:t>
            </a:r>
            <a:r>
              <a:rPr lang="en-US" b="1" i="0" dirty="0">
                <a:solidFill>
                  <a:srgbClr val="204A87"/>
                </a:solidFill>
                <a:effectLst/>
                <a:latin typeface="SFMono-Regular"/>
              </a:rPr>
              <a:t>g</a:t>
            </a:r>
            <a:r>
              <a:rPr lang="en-US" b="0" i="0" dirty="0">
                <a:solidFill>
                  <a:srgbClr val="000000"/>
                </a:solidFill>
                <a:effectLst/>
                <a:latin typeface="SFMono-Regular"/>
              </a:rPr>
              <a:t>() </a:t>
            </a:r>
            <a:r>
              <a:rPr lang="en-US" b="1" i="0" dirty="0">
                <a:solidFill>
                  <a:srgbClr val="CE5C00"/>
                </a:solidFill>
                <a:effectLst/>
                <a:latin typeface="SFMono-Regular"/>
              </a:rPr>
              <a:t>%&gt;%</a:t>
            </a:r>
            <a:r>
              <a:rPr lang="en-US" b="0" i="0" dirty="0">
                <a:solidFill>
                  <a:srgbClr val="000000"/>
                </a:solidFill>
                <a:effectLst/>
                <a:latin typeface="SFMono-Regular"/>
              </a:rPr>
              <a:t> </a:t>
            </a:r>
            <a:r>
              <a:rPr lang="en-US" b="1" i="0" dirty="0">
                <a:solidFill>
                  <a:srgbClr val="204A87"/>
                </a:solidFill>
                <a:effectLst/>
                <a:latin typeface="SFMono-Regular"/>
              </a:rPr>
              <a:t>h</a:t>
            </a:r>
            <a:r>
              <a:rPr lang="en-US" b="0" i="0" dirty="0">
                <a:solidFill>
                  <a:srgbClr val="000000"/>
                </a:solidFill>
                <a:effectLst/>
                <a:latin typeface="SFMono-Regular"/>
              </a:rPr>
              <a:t>()</a:t>
            </a:r>
            <a:r>
              <a:rPr lang="en-US" dirty="0">
                <a:solidFill>
                  <a:srgbClr val="000000"/>
                </a:solidFill>
                <a:latin typeface="SFMono-Regular"/>
              </a:rPr>
              <a:t>   </a:t>
            </a:r>
            <a:r>
              <a:rPr lang="en-US" sz="2400" dirty="0">
                <a:solidFill>
                  <a:srgbClr val="000000"/>
                </a:solidFill>
                <a:latin typeface="SFMono-Regular"/>
              </a:rPr>
              <a:t>is equivalent to</a:t>
            </a:r>
            <a:r>
              <a:rPr lang="en-US" dirty="0">
                <a:solidFill>
                  <a:srgbClr val="000000"/>
                </a:solidFill>
                <a:latin typeface="SFMono-Regular"/>
              </a:rPr>
              <a:t>   </a:t>
            </a:r>
            <a:r>
              <a:rPr lang="en-US" b="1" i="0" dirty="0">
                <a:solidFill>
                  <a:srgbClr val="204A87"/>
                </a:solidFill>
                <a:effectLst/>
                <a:latin typeface="SFMono-Regular"/>
              </a:rPr>
              <a:t>h</a:t>
            </a:r>
            <a:r>
              <a:rPr lang="en-US" b="0" i="0" dirty="0">
                <a:solidFill>
                  <a:srgbClr val="000000"/>
                </a:solidFill>
                <a:effectLst/>
                <a:latin typeface="SFMono-Regular"/>
              </a:rPr>
              <a:t>(</a:t>
            </a:r>
            <a:r>
              <a:rPr lang="en-US" b="1" i="0" dirty="0">
                <a:solidFill>
                  <a:srgbClr val="204A87"/>
                </a:solidFill>
                <a:effectLst/>
                <a:latin typeface="SFMono-Regular"/>
              </a:rPr>
              <a:t>g</a:t>
            </a:r>
            <a:r>
              <a:rPr lang="en-US" b="0" i="0" dirty="0">
                <a:solidFill>
                  <a:srgbClr val="000000"/>
                </a:solidFill>
                <a:effectLst/>
                <a:latin typeface="SFMono-Regular"/>
              </a:rPr>
              <a:t>(</a:t>
            </a:r>
            <a:r>
              <a:rPr lang="en-US" b="1" i="0" dirty="0">
                <a:solidFill>
                  <a:srgbClr val="204A87"/>
                </a:solidFill>
                <a:effectLst/>
                <a:latin typeface="SFMono-Regular"/>
              </a:rPr>
              <a:t>f</a:t>
            </a:r>
            <a:r>
              <a:rPr lang="en-US" b="0" i="0" dirty="0">
                <a:solidFill>
                  <a:srgbClr val="000000"/>
                </a:solidFill>
                <a:effectLst/>
                <a:latin typeface="SFMono-Regular"/>
              </a:rPr>
              <a:t>(X)))</a:t>
            </a:r>
          </a:p>
          <a:p>
            <a:pPr marL="0" indent="0">
              <a:buNone/>
            </a:pPr>
            <a:endParaRPr lang="en-US" b="0" i="0" dirty="0">
              <a:solidFill>
                <a:srgbClr val="000000"/>
              </a:solidFill>
              <a:effectLst/>
              <a:latin typeface="SFMono-Regular"/>
            </a:endParaRPr>
          </a:p>
          <a:p>
            <a:pPr marL="0" indent="0">
              <a:buNone/>
            </a:pPr>
            <a:r>
              <a:rPr lang="en-US" sz="2400" b="0" i="0" dirty="0">
                <a:solidFill>
                  <a:srgbClr val="000000"/>
                </a:solidFill>
                <a:effectLst/>
                <a:latin typeface="SFMono-Regular"/>
              </a:rPr>
              <a:t>*Base R pipe </a:t>
            </a:r>
            <a:r>
              <a:rPr lang="en-US" b="1" i="0" dirty="0">
                <a:solidFill>
                  <a:srgbClr val="CE5C00"/>
                </a:solidFill>
                <a:effectLst/>
                <a:latin typeface="SFMono-Regular"/>
              </a:rPr>
              <a:t>|&gt;</a:t>
            </a:r>
            <a:r>
              <a:rPr lang="en-US" b="0" i="0" dirty="0">
                <a:solidFill>
                  <a:srgbClr val="000000"/>
                </a:solidFill>
                <a:effectLst/>
                <a:latin typeface="SFMono-Regular"/>
              </a:rPr>
              <a:t>  </a:t>
            </a:r>
            <a:r>
              <a:rPr lang="en-US" sz="2400" b="0" i="0" dirty="0">
                <a:solidFill>
                  <a:srgbClr val="000000"/>
                </a:solidFill>
                <a:effectLst/>
                <a:latin typeface="SFMono-Regular"/>
              </a:rPr>
              <a:t>is equivalent to </a:t>
            </a:r>
            <a:r>
              <a:rPr lang="en-US" b="1" i="0" dirty="0">
                <a:solidFill>
                  <a:srgbClr val="CE5C00"/>
                </a:solidFill>
                <a:effectLst/>
                <a:latin typeface="SFMono-Regular"/>
              </a:rPr>
              <a:t>%&gt;%</a:t>
            </a:r>
            <a:br>
              <a:rPr lang="en-US" b="0" i="0" dirty="0">
                <a:solidFill>
                  <a:srgbClr val="000000"/>
                </a:solidFill>
                <a:effectLst/>
                <a:latin typeface="SFMono-Regular"/>
              </a:rPr>
            </a:br>
            <a:endParaRPr lang="en-US" sz="2400" dirty="0">
              <a:solidFill>
                <a:schemeClr val="accent1"/>
              </a:solidFill>
              <a:latin typeface="Lucida Sans" panose="020B0602030504020204" pitchFamily="34" charset="0"/>
            </a:endParaRPr>
          </a:p>
        </p:txBody>
      </p:sp>
      <p:sp>
        <p:nvSpPr>
          <p:cNvPr id="3" name="Title 2">
            <a:extLst>
              <a:ext uri="{FF2B5EF4-FFF2-40B4-BE49-F238E27FC236}">
                <a16:creationId xmlns:a16="http://schemas.microsoft.com/office/drawing/2014/main" id="{D3415601-08E9-A914-8086-32D1A1A1B7B7}"/>
              </a:ext>
            </a:extLst>
          </p:cNvPr>
          <p:cNvSpPr>
            <a:spLocks noGrp="1"/>
          </p:cNvSpPr>
          <p:nvPr>
            <p:ph type="title"/>
          </p:nvPr>
        </p:nvSpPr>
        <p:spPr/>
        <p:txBody>
          <a:bodyPr/>
          <a:lstStyle/>
          <a:p>
            <a:r>
              <a:rPr lang="en-US" dirty="0"/>
              <a:t>pipe </a:t>
            </a:r>
            <a:r>
              <a:rPr lang="en-US" sz="4800" b="1" i="0" dirty="0">
                <a:solidFill>
                  <a:srgbClr val="CE5C00"/>
                </a:solidFill>
                <a:effectLst/>
                <a:latin typeface="SFMono-Regular"/>
              </a:rPr>
              <a:t>%&gt;%</a:t>
            </a:r>
            <a:r>
              <a:rPr lang="en-US" dirty="0"/>
              <a:t> </a:t>
            </a:r>
          </a:p>
        </p:txBody>
      </p:sp>
      <p:pic>
        <p:nvPicPr>
          <p:cNvPr id="6" name="Picture 5">
            <a:extLst>
              <a:ext uri="{FF2B5EF4-FFF2-40B4-BE49-F238E27FC236}">
                <a16:creationId xmlns:a16="http://schemas.microsoft.com/office/drawing/2014/main" id="{F625C9A6-C85F-8DB9-C062-5A5144F10636}"/>
              </a:ext>
            </a:extLst>
          </p:cNvPr>
          <p:cNvPicPr>
            <a:picLocks noChangeAspect="1"/>
          </p:cNvPicPr>
          <p:nvPr/>
        </p:nvPicPr>
        <p:blipFill>
          <a:blip r:embed="rId3"/>
          <a:stretch>
            <a:fillRect/>
          </a:stretch>
        </p:blipFill>
        <p:spPr>
          <a:xfrm>
            <a:off x="9922934" y="112977"/>
            <a:ext cx="1657703" cy="1912734"/>
          </a:xfrm>
          <a:prstGeom prst="rect">
            <a:avLst/>
          </a:prstGeom>
        </p:spPr>
      </p:pic>
    </p:spTree>
    <p:extLst>
      <p:ext uri="{BB962C8B-B14F-4D97-AF65-F5344CB8AC3E}">
        <p14:creationId xmlns:p14="http://schemas.microsoft.com/office/powerpoint/2010/main" val="1556579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B90F-1791-4D3D-829A-70858ADD8417}"/>
              </a:ext>
            </a:extLst>
          </p:cNvPr>
          <p:cNvSpPr>
            <a:spLocks noGrp="1"/>
          </p:cNvSpPr>
          <p:nvPr>
            <p:ph type="title"/>
          </p:nvPr>
        </p:nvSpPr>
        <p:spPr/>
        <p:txBody>
          <a:bodyPr/>
          <a:lstStyle/>
          <a:p>
            <a:r>
              <a:rPr lang="en-US" dirty="0"/>
              <a:t>Reading in a file</a:t>
            </a:r>
          </a:p>
        </p:txBody>
      </p:sp>
      <p:sp>
        <p:nvSpPr>
          <p:cNvPr id="3" name="Content Placeholder 2">
            <a:extLst>
              <a:ext uri="{FF2B5EF4-FFF2-40B4-BE49-F238E27FC236}">
                <a16:creationId xmlns:a16="http://schemas.microsoft.com/office/drawing/2014/main" id="{2DD82746-D65B-45C8-9FAD-C9499DCDCCCA}"/>
              </a:ext>
            </a:extLst>
          </p:cNvPr>
          <p:cNvSpPr>
            <a:spLocks noGrp="1"/>
          </p:cNvSpPr>
          <p:nvPr>
            <p:ph idx="1"/>
          </p:nvPr>
        </p:nvSpPr>
        <p:spPr>
          <a:xfrm>
            <a:off x="1400295" y="2400299"/>
            <a:ext cx="4553244" cy="3776663"/>
          </a:xfrm>
        </p:spPr>
        <p:txBody>
          <a:bodyPr>
            <a:normAutofit/>
          </a:bodyPr>
          <a:lstStyle/>
          <a:p>
            <a:pPr marL="0" indent="0">
              <a:spcAft>
                <a:spcPts val="1200"/>
              </a:spcAft>
              <a:buNone/>
            </a:pPr>
            <a:r>
              <a:rPr lang="en-US" sz="3200" dirty="0"/>
              <a:t>Can I use the RStudio Import Wizard?</a:t>
            </a:r>
          </a:p>
          <a:p>
            <a:pPr marL="0" indent="0">
              <a:buNone/>
            </a:pPr>
            <a:r>
              <a:rPr lang="en-US" sz="3200" dirty="0"/>
              <a:t>No. </a:t>
            </a:r>
          </a:p>
          <a:p>
            <a:pPr marL="0" indent="0">
              <a:buNone/>
            </a:pPr>
            <a:r>
              <a:rPr lang="en-US" sz="3200" dirty="0"/>
              <a:t>Future you (or colleagues) will not know which file you chose. </a:t>
            </a:r>
          </a:p>
        </p:txBody>
      </p:sp>
      <p:sp>
        <p:nvSpPr>
          <p:cNvPr id="4" name="Slide Number Placeholder 3">
            <a:extLst>
              <a:ext uri="{FF2B5EF4-FFF2-40B4-BE49-F238E27FC236}">
                <a16:creationId xmlns:a16="http://schemas.microsoft.com/office/drawing/2014/main" id="{593ABBF3-190C-4129-9EEE-627072C99668}"/>
              </a:ext>
            </a:extLst>
          </p:cNvPr>
          <p:cNvSpPr>
            <a:spLocks noGrp="1"/>
          </p:cNvSpPr>
          <p:nvPr>
            <p:ph type="sldNum" sz="quarter" idx="12"/>
          </p:nvPr>
        </p:nvSpPr>
        <p:spPr/>
        <p:txBody>
          <a:bodyPr/>
          <a:lstStyle/>
          <a:p>
            <a:fld id="{6D95AE55-B5F4-483D-AEFF-E8059F5502F5}" type="slidenum">
              <a:rPr lang="en-US" smtClean="0"/>
              <a:t>70</a:t>
            </a:fld>
            <a:endParaRPr lang="en-US"/>
          </a:p>
        </p:txBody>
      </p:sp>
      <p:pic>
        <p:nvPicPr>
          <p:cNvPr id="18" name="Picture 17">
            <a:extLst>
              <a:ext uri="{FF2B5EF4-FFF2-40B4-BE49-F238E27FC236}">
                <a16:creationId xmlns:a16="http://schemas.microsoft.com/office/drawing/2014/main" id="{F3ED7ECA-8CF4-496F-81CE-341C31868202}"/>
              </a:ext>
            </a:extLst>
          </p:cNvPr>
          <p:cNvPicPr>
            <a:picLocks noChangeAspect="1"/>
          </p:cNvPicPr>
          <p:nvPr/>
        </p:nvPicPr>
        <p:blipFill>
          <a:blip r:embed="rId3"/>
          <a:stretch>
            <a:fillRect/>
          </a:stretch>
        </p:blipFill>
        <p:spPr>
          <a:xfrm>
            <a:off x="7248525" y="1756867"/>
            <a:ext cx="3543180" cy="3515499"/>
          </a:xfrm>
          <a:prstGeom prst="rect">
            <a:avLst/>
          </a:prstGeom>
        </p:spPr>
      </p:pic>
    </p:spTree>
    <p:extLst>
      <p:ext uri="{BB962C8B-B14F-4D97-AF65-F5344CB8AC3E}">
        <p14:creationId xmlns:p14="http://schemas.microsoft.com/office/powerpoint/2010/main" val="12197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527E-8F61-4812-8774-1C976F22017F}"/>
              </a:ext>
            </a:extLst>
          </p:cNvPr>
          <p:cNvSpPr>
            <a:spLocks noGrp="1"/>
          </p:cNvSpPr>
          <p:nvPr>
            <p:ph type="title"/>
          </p:nvPr>
        </p:nvSpPr>
        <p:spPr/>
        <p:txBody>
          <a:bodyPr/>
          <a:lstStyle/>
          <a:p>
            <a:r>
              <a:rPr lang="en-US" b="1" dirty="0"/>
              <a:t>SHOW ME THE DATA</a:t>
            </a:r>
            <a:endParaRPr lang="en-US" dirty="0"/>
          </a:p>
        </p:txBody>
      </p:sp>
      <p:sp>
        <p:nvSpPr>
          <p:cNvPr id="3" name="Content Placeholder 2">
            <a:extLst>
              <a:ext uri="{FF2B5EF4-FFF2-40B4-BE49-F238E27FC236}">
                <a16:creationId xmlns:a16="http://schemas.microsoft.com/office/drawing/2014/main" id="{16E9C79C-FF11-487F-AB92-E658AEB28375}"/>
              </a:ext>
            </a:extLst>
          </p:cNvPr>
          <p:cNvSpPr>
            <a:spLocks noGrp="1"/>
          </p:cNvSpPr>
          <p:nvPr>
            <p:ph idx="1"/>
          </p:nvPr>
        </p:nvSpPr>
        <p:spPr/>
        <p:txBody>
          <a:bodyPr>
            <a:normAutofit lnSpcReduction="10000"/>
          </a:bodyPr>
          <a:lstStyle/>
          <a:p>
            <a:pPr marL="0" indent="0">
              <a:buNone/>
            </a:pPr>
            <a:r>
              <a:rPr lang="en-US" dirty="0"/>
              <a:t>OK so you have your data in. How can we look at it?</a:t>
            </a:r>
          </a:p>
          <a:p>
            <a:r>
              <a:rPr lang="en-US" dirty="0"/>
              <a:t>Type the name in console (shows first few rows/columns)</a:t>
            </a:r>
          </a:p>
          <a:p>
            <a:endParaRPr lang="en-US" dirty="0"/>
          </a:p>
          <a:p>
            <a:r>
              <a:rPr lang="en-US" dirty="0"/>
              <a:t>Type </a:t>
            </a:r>
            <a:r>
              <a:rPr lang="en-US" sz="2400" b="1" dirty="0">
                <a:latin typeface="Consolas" panose="020B0609020204030204" pitchFamily="49" charset="0"/>
              </a:rPr>
              <a:t>View(</a:t>
            </a:r>
            <a:r>
              <a:rPr lang="en-US" sz="2400" b="1" dirty="0" err="1">
                <a:latin typeface="Consolas" panose="020B0609020204030204" pitchFamily="49" charset="0"/>
              </a:rPr>
              <a:t>dataframe_name</a:t>
            </a:r>
            <a:r>
              <a:rPr lang="en-US" sz="2400" b="1" dirty="0">
                <a:latin typeface="Consolas" panose="020B0609020204030204" pitchFamily="49" charset="0"/>
              </a:rPr>
              <a:t>)</a:t>
            </a:r>
            <a:r>
              <a:rPr lang="en-US" sz="2400" dirty="0"/>
              <a:t> </a:t>
            </a:r>
            <a:r>
              <a:rPr lang="en-US" dirty="0"/>
              <a:t>or click on the dataframe name in the top right pane (shows same thing). </a:t>
            </a:r>
          </a:p>
          <a:p>
            <a:pPr lvl="1"/>
            <a:r>
              <a:rPr lang="en-US" dirty="0"/>
              <a:t>Once opened, you can now filter, sort, scroll, etc. </a:t>
            </a:r>
          </a:p>
          <a:p>
            <a:endParaRPr lang="en-US" dirty="0"/>
          </a:p>
          <a:p>
            <a:r>
              <a:rPr lang="en-US" dirty="0"/>
              <a:t>Check structure: </a:t>
            </a:r>
            <a:r>
              <a:rPr lang="en-US" sz="2400" dirty="0">
                <a:latin typeface="Consolas" panose="020B0609020204030204" pitchFamily="49" charset="0"/>
              </a:rPr>
              <a:t>str(</a:t>
            </a:r>
            <a:r>
              <a:rPr lang="en-US" sz="2400" dirty="0" err="1">
                <a:latin typeface="Consolas" panose="020B0609020204030204" pitchFamily="49" charset="0"/>
              </a:rPr>
              <a:t>dataframe_name</a:t>
            </a:r>
            <a:r>
              <a:rPr lang="en-US" sz="2400" dirty="0">
                <a:latin typeface="Consolas" panose="020B0609020204030204" pitchFamily="49" charset="0"/>
              </a:rPr>
              <a:t>) , glimpse(</a:t>
            </a:r>
            <a:r>
              <a:rPr lang="en-US" sz="2400" dirty="0" err="1">
                <a:latin typeface="Consolas" panose="020B0609020204030204" pitchFamily="49" charset="0"/>
              </a:rPr>
              <a:t>dataframe_name</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summary(</a:t>
            </a:r>
            <a:r>
              <a:rPr lang="en-US" sz="2400" dirty="0" err="1">
                <a:latin typeface="Consolas" panose="020B0609020204030204" pitchFamily="49" charset="0"/>
              </a:rPr>
              <a:t>dataframe_name</a:t>
            </a:r>
            <a:r>
              <a:rPr lang="en-US" sz="2400" dirty="0">
                <a:latin typeface="Consolas" panose="020B0609020204030204" pitchFamily="49" charset="0"/>
              </a:rPr>
              <a:t>)</a:t>
            </a:r>
            <a:r>
              <a:rPr lang="en-US" sz="2400" dirty="0"/>
              <a:t> to see info about dataframe</a:t>
            </a:r>
          </a:p>
        </p:txBody>
      </p:sp>
      <p:sp>
        <p:nvSpPr>
          <p:cNvPr id="4" name="Slide Number Placeholder 3">
            <a:extLst>
              <a:ext uri="{FF2B5EF4-FFF2-40B4-BE49-F238E27FC236}">
                <a16:creationId xmlns:a16="http://schemas.microsoft.com/office/drawing/2014/main" id="{57D3CF63-7725-491C-96C7-C255B59E13CA}"/>
              </a:ext>
            </a:extLst>
          </p:cNvPr>
          <p:cNvSpPr>
            <a:spLocks noGrp="1"/>
          </p:cNvSpPr>
          <p:nvPr>
            <p:ph type="sldNum" sz="quarter" idx="12"/>
          </p:nvPr>
        </p:nvSpPr>
        <p:spPr/>
        <p:txBody>
          <a:bodyPr/>
          <a:lstStyle/>
          <a:p>
            <a:fld id="{6D95AE55-B5F4-483D-AEFF-E8059F5502F5}" type="slidenum">
              <a:rPr lang="en-US" smtClean="0"/>
              <a:t>71</a:t>
            </a:fld>
            <a:endParaRPr lang="en-US"/>
          </a:p>
        </p:txBody>
      </p:sp>
    </p:spTree>
    <p:extLst>
      <p:ext uri="{BB962C8B-B14F-4D97-AF65-F5344CB8AC3E}">
        <p14:creationId xmlns:p14="http://schemas.microsoft.com/office/powerpoint/2010/main" val="5910449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2BE3E2-AA8E-CB55-9377-C40892C013B0}"/>
              </a:ext>
            </a:extLst>
          </p:cNvPr>
          <p:cNvSpPr>
            <a:spLocks noGrp="1"/>
          </p:cNvSpPr>
          <p:nvPr>
            <p:ph idx="1"/>
          </p:nvPr>
        </p:nvSpPr>
        <p:spPr/>
        <p:txBody>
          <a:bodyPr/>
          <a:lstStyle/>
          <a:p>
            <a:r>
              <a:rPr lang="en-US" dirty="0"/>
              <a:t>Navigate the Your turn 3 in the </a:t>
            </a:r>
            <a:r>
              <a:rPr lang="en-US" dirty="0" err="1"/>
              <a:t>DataManipulation.Rmd</a:t>
            </a:r>
            <a:br>
              <a:rPr lang="en-US" dirty="0"/>
            </a:br>
            <a:endParaRPr lang="en-US" dirty="0"/>
          </a:p>
          <a:p>
            <a:r>
              <a:rPr lang="en-US" dirty="0"/>
              <a:t>We will go over reading in the data together</a:t>
            </a:r>
          </a:p>
          <a:p>
            <a:pPr marL="0" indent="0">
              <a:buNone/>
            </a:pPr>
            <a:endParaRPr lang="en-US" dirty="0"/>
          </a:p>
          <a:p>
            <a:r>
              <a:rPr lang="en-US" dirty="0"/>
              <a:t>Work through some examples of using </a:t>
            </a:r>
            <a:r>
              <a:rPr lang="en-US" dirty="0" err="1"/>
              <a:t>dplyr</a:t>
            </a:r>
            <a:r>
              <a:rPr lang="en-US" dirty="0"/>
              <a:t> functions to manipulate data to calculate summary statistics.  </a:t>
            </a:r>
          </a:p>
          <a:p>
            <a:pPr marL="0" indent="0">
              <a:buNone/>
            </a:pPr>
            <a:br>
              <a:rPr lang="en-US" dirty="0"/>
            </a:br>
            <a:r>
              <a:rPr lang="en-US" sz="2000" dirty="0">
                <a:latin typeface="Lucida Sans" panose="020B0602030504020204" pitchFamily="34" charset="0"/>
              </a:rPr>
              <a:t>📑 use the </a:t>
            </a:r>
            <a:r>
              <a:rPr lang="en-US" sz="2000" dirty="0" err="1">
                <a:latin typeface="Lucida Sans" panose="020B0602030504020204" pitchFamily="34" charset="0"/>
                <a:hlinkClick r:id="rId2"/>
              </a:rPr>
              <a:t>dplyr</a:t>
            </a:r>
            <a:r>
              <a:rPr lang="en-US" sz="2000" dirty="0">
                <a:latin typeface="Lucida Sans" panose="020B0602030504020204" pitchFamily="34" charset="0"/>
                <a:hlinkClick r:id="rId2"/>
              </a:rPr>
              <a:t> cheat sheet </a:t>
            </a:r>
            <a:r>
              <a:rPr lang="en-US" sz="2000" dirty="0">
                <a:latin typeface="Lucida Sans" panose="020B0602030504020204" pitchFamily="34" charset="0"/>
              </a:rPr>
              <a:t> or `?help` function in R</a:t>
            </a:r>
            <a:br>
              <a:rPr lang="en-US" sz="2000" dirty="0">
                <a:latin typeface="Lucida Sans" panose="020B0602030504020204" pitchFamily="34" charset="0"/>
              </a:rPr>
            </a:br>
            <a:br>
              <a:rPr lang="en-US" sz="2000" dirty="0">
                <a:latin typeface="Lucida Sans" panose="020B0602030504020204" pitchFamily="34" charset="0"/>
              </a:rPr>
            </a:br>
            <a:r>
              <a:rPr lang="en-US" sz="2000" dirty="0">
                <a:latin typeface="Lucida Sans" panose="020B0602030504020204" pitchFamily="34" charset="0"/>
              </a:rPr>
              <a:t>🤚feel free to ask any questions</a:t>
            </a:r>
            <a:endParaRPr lang="en-US" sz="2000" dirty="0"/>
          </a:p>
          <a:p>
            <a:endParaRPr lang="en-US" dirty="0"/>
          </a:p>
        </p:txBody>
      </p:sp>
      <p:sp>
        <p:nvSpPr>
          <p:cNvPr id="3" name="Title 2">
            <a:extLst>
              <a:ext uri="{FF2B5EF4-FFF2-40B4-BE49-F238E27FC236}">
                <a16:creationId xmlns:a16="http://schemas.microsoft.com/office/drawing/2014/main" id="{A4096D5E-1E74-D9E4-79AA-FB40A1D75D4A}"/>
              </a:ext>
            </a:extLst>
          </p:cNvPr>
          <p:cNvSpPr>
            <a:spLocks noGrp="1"/>
          </p:cNvSpPr>
          <p:nvPr>
            <p:ph type="title"/>
          </p:nvPr>
        </p:nvSpPr>
        <p:spPr/>
        <p:txBody>
          <a:bodyPr>
            <a:normAutofit/>
          </a:bodyPr>
          <a:lstStyle/>
          <a:p>
            <a:r>
              <a:rPr lang="en-US" dirty="0"/>
              <a:t>Your turn 3	</a:t>
            </a:r>
          </a:p>
        </p:txBody>
      </p:sp>
    </p:spTree>
    <p:extLst>
      <p:ext uri="{BB962C8B-B14F-4D97-AF65-F5344CB8AC3E}">
        <p14:creationId xmlns:p14="http://schemas.microsoft.com/office/powerpoint/2010/main" val="599348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DDE9-32E9-4666-9B2D-AF52AC1D6C10}"/>
              </a:ext>
            </a:extLst>
          </p:cNvPr>
          <p:cNvSpPr>
            <a:spLocks noGrp="1"/>
          </p:cNvSpPr>
          <p:nvPr>
            <p:ph type="title"/>
          </p:nvPr>
        </p:nvSpPr>
        <p:spPr/>
        <p:txBody>
          <a:bodyPr/>
          <a:lstStyle/>
          <a:p>
            <a:r>
              <a:rPr lang="en-US" dirty="0"/>
              <a:t>Data Import</a:t>
            </a:r>
          </a:p>
        </p:txBody>
      </p:sp>
      <p:sp>
        <p:nvSpPr>
          <p:cNvPr id="3" name="Content Placeholder 2">
            <a:extLst>
              <a:ext uri="{FF2B5EF4-FFF2-40B4-BE49-F238E27FC236}">
                <a16:creationId xmlns:a16="http://schemas.microsoft.com/office/drawing/2014/main" id="{A9F82368-611B-4EAC-8430-E28A1B12205B}"/>
              </a:ext>
            </a:extLst>
          </p:cNvPr>
          <p:cNvSpPr>
            <a:spLocks noGrp="1"/>
          </p:cNvSpPr>
          <p:nvPr>
            <p:ph idx="1"/>
          </p:nvPr>
        </p:nvSpPr>
        <p:spPr>
          <a:xfrm>
            <a:off x="838200" y="1825625"/>
            <a:ext cx="4657825" cy="4351338"/>
          </a:xfrm>
        </p:spPr>
        <p:txBody>
          <a:bodyPr>
            <a:normAutofit/>
          </a:bodyPr>
          <a:lstStyle/>
          <a:p>
            <a:r>
              <a:rPr lang="en-US" dirty="0"/>
              <a:t>Simply </a:t>
            </a:r>
            <a:r>
              <a:rPr lang="en-US" i="1" dirty="0"/>
              <a:t>importing</a:t>
            </a:r>
            <a:r>
              <a:rPr lang="en-US" dirty="0"/>
              <a:t> the data is the easy part</a:t>
            </a:r>
          </a:p>
          <a:p>
            <a:endParaRPr lang="en-US" dirty="0"/>
          </a:p>
          <a:p>
            <a:r>
              <a:rPr lang="en-US" dirty="0"/>
              <a:t>What takes time is being thorough, so your data is: </a:t>
            </a:r>
          </a:p>
          <a:p>
            <a:pPr lvl="1"/>
            <a:r>
              <a:rPr lang="en-US" dirty="0"/>
              <a:t>Clean, tidy data; </a:t>
            </a:r>
          </a:p>
          <a:p>
            <a:pPr lvl="1"/>
            <a:r>
              <a:rPr lang="en-US" dirty="0"/>
              <a:t>Clearly named</a:t>
            </a:r>
          </a:p>
          <a:p>
            <a:pPr lvl="1"/>
            <a:r>
              <a:rPr lang="en-US" dirty="0"/>
              <a:t>Correct column “type”</a:t>
            </a:r>
          </a:p>
          <a:p>
            <a:endParaRPr lang="en-US" dirty="0"/>
          </a:p>
        </p:txBody>
      </p:sp>
      <p:sp>
        <p:nvSpPr>
          <p:cNvPr id="4" name="Slide Number Placeholder 3">
            <a:extLst>
              <a:ext uri="{FF2B5EF4-FFF2-40B4-BE49-F238E27FC236}">
                <a16:creationId xmlns:a16="http://schemas.microsoft.com/office/drawing/2014/main" id="{82FD539C-457E-47F5-9FE0-782E81AF3E31}"/>
              </a:ext>
            </a:extLst>
          </p:cNvPr>
          <p:cNvSpPr>
            <a:spLocks noGrp="1"/>
          </p:cNvSpPr>
          <p:nvPr>
            <p:ph type="sldNum" sz="quarter" idx="12"/>
          </p:nvPr>
        </p:nvSpPr>
        <p:spPr/>
        <p:txBody>
          <a:bodyPr/>
          <a:lstStyle/>
          <a:p>
            <a:fld id="{6D95AE55-B5F4-483D-AEFF-E8059F5502F5}" type="slidenum">
              <a:rPr lang="en-US" smtClean="0"/>
              <a:t>73</a:t>
            </a:fld>
            <a:endParaRPr lang="en-US"/>
          </a:p>
        </p:txBody>
      </p:sp>
      <p:pic>
        <p:nvPicPr>
          <p:cNvPr id="6" name="Graphic 5" descr="Man outline">
            <a:extLst>
              <a:ext uri="{FF2B5EF4-FFF2-40B4-BE49-F238E27FC236}">
                <a16:creationId xmlns:a16="http://schemas.microsoft.com/office/drawing/2014/main" id="{DAAFE70E-5576-40C7-B044-0BE97B361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6125" y="3021495"/>
            <a:ext cx="2542674" cy="2542674"/>
          </a:xfrm>
          <a:prstGeom prst="rect">
            <a:avLst/>
          </a:prstGeom>
        </p:spPr>
      </p:pic>
      <p:pic>
        <p:nvPicPr>
          <p:cNvPr id="8" name="Graphic 7" descr="Woman Shrugging outline">
            <a:extLst>
              <a:ext uri="{FF2B5EF4-FFF2-40B4-BE49-F238E27FC236}">
                <a16:creationId xmlns:a16="http://schemas.microsoft.com/office/drawing/2014/main" id="{84215788-BC06-464E-AC3B-9D0092D641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7462" y="3021495"/>
            <a:ext cx="2542674" cy="2542674"/>
          </a:xfrm>
          <a:prstGeom prst="rect">
            <a:avLst/>
          </a:prstGeom>
        </p:spPr>
      </p:pic>
      <p:grpSp>
        <p:nvGrpSpPr>
          <p:cNvPr id="16" name="Group 15">
            <a:extLst>
              <a:ext uri="{FF2B5EF4-FFF2-40B4-BE49-F238E27FC236}">
                <a16:creationId xmlns:a16="http://schemas.microsoft.com/office/drawing/2014/main" id="{5F7C6D0F-7800-4B8B-97AF-C0B492ABE714}"/>
              </a:ext>
            </a:extLst>
          </p:cNvPr>
          <p:cNvGrpSpPr/>
          <p:nvPr/>
        </p:nvGrpSpPr>
        <p:grpSpPr>
          <a:xfrm>
            <a:off x="8736495" y="1719471"/>
            <a:ext cx="3478695" cy="1626842"/>
            <a:chOff x="8040755" y="1497563"/>
            <a:chExt cx="3478695" cy="1626842"/>
          </a:xfrm>
        </p:grpSpPr>
        <p:pic>
          <p:nvPicPr>
            <p:cNvPr id="14" name="Graphic 13" descr="Speech with solid fill">
              <a:extLst>
                <a:ext uri="{FF2B5EF4-FFF2-40B4-BE49-F238E27FC236}">
                  <a16:creationId xmlns:a16="http://schemas.microsoft.com/office/drawing/2014/main" id="{7C12658C-4EA4-49BA-8545-FA63089554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040755" y="1497563"/>
              <a:ext cx="3478695" cy="1626842"/>
            </a:xfrm>
            <a:prstGeom prst="rect">
              <a:avLst/>
            </a:prstGeom>
          </p:spPr>
        </p:pic>
        <p:sp>
          <p:nvSpPr>
            <p:cNvPr id="15" name="TextBox 14">
              <a:extLst>
                <a:ext uri="{FF2B5EF4-FFF2-40B4-BE49-F238E27FC236}">
                  <a16:creationId xmlns:a16="http://schemas.microsoft.com/office/drawing/2014/main" id="{B07CC25F-0B06-4387-B7AF-E0D7F6C50A98}"/>
                </a:ext>
              </a:extLst>
            </p:cNvPr>
            <p:cNvSpPr txBox="1"/>
            <p:nvPr/>
          </p:nvSpPr>
          <p:spPr>
            <a:xfrm>
              <a:off x="8547650" y="1733077"/>
              <a:ext cx="2464904" cy="830997"/>
            </a:xfrm>
            <a:prstGeom prst="rect">
              <a:avLst/>
            </a:prstGeom>
            <a:noFill/>
          </p:spPr>
          <p:txBody>
            <a:bodyPr wrap="square" rtlCol="0">
              <a:spAutoFit/>
            </a:bodyPr>
            <a:lstStyle/>
            <a:p>
              <a:pPr algn="ctr"/>
              <a:r>
                <a:rPr lang="en-US" sz="1600" dirty="0">
                  <a:solidFill>
                    <a:schemeClr val="bg1"/>
                  </a:solidFill>
                </a:rPr>
                <a:t>Excuse me,</a:t>
              </a:r>
            </a:p>
            <a:p>
              <a:pPr algn="ctr"/>
              <a:r>
                <a:rPr lang="en-US" sz="1600" dirty="0">
                  <a:solidFill>
                    <a:schemeClr val="bg1"/>
                  </a:solidFill>
                </a:rPr>
                <a:t>do you have a moment to speak about programming? </a:t>
              </a:r>
            </a:p>
          </p:txBody>
        </p:sp>
      </p:grpSp>
    </p:spTree>
    <p:extLst>
      <p:ext uri="{BB962C8B-B14F-4D97-AF65-F5344CB8AC3E}">
        <p14:creationId xmlns:p14="http://schemas.microsoft.com/office/powerpoint/2010/main" val="4166445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36C4-86CE-4B19-A2DD-6977B3FB6D80}"/>
              </a:ext>
            </a:extLst>
          </p:cNvPr>
          <p:cNvSpPr>
            <a:spLocks noGrp="1"/>
          </p:cNvSpPr>
          <p:nvPr>
            <p:ph type="title"/>
          </p:nvPr>
        </p:nvSpPr>
        <p:spPr/>
        <p:txBody>
          <a:bodyPr/>
          <a:lstStyle/>
          <a:p>
            <a:r>
              <a:rPr lang="en-US" dirty="0"/>
              <a:t>Data Import </a:t>
            </a:r>
          </a:p>
        </p:txBody>
      </p:sp>
      <p:sp>
        <p:nvSpPr>
          <p:cNvPr id="3" name="Content Placeholder 2">
            <a:extLst>
              <a:ext uri="{FF2B5EF4-FFF2-40B4-BE49-F238E27FC236}">
                <a16:creationId xmlns:a16="http://schemas.microsoft.com/office/drawing/2014/main" id="{83639327-EE53-483A-A00C-BE080F8DF87B}"/>
              </a:ext>
            </a:extLst>
          </p:cNvPr>
          <p:cNvSpPr>
            <a:spLocks noGrp="1"/>
          </p:cNvSpPr>
          <p:nvPr>
            <p:ph idx="1"/>
          </p:nvPr>
        </p:nvSpPr>
        <p:spPr>
          <a:xfrm>
            <a:off x="838200" y="1825625"/>
            <a:ext cx="4085492" cy="4351338"/>
          </a:xfrm>
        </p:spPr>
        <p:txBody>
          <a:bodyPr>
            <a:normAutofit/>
          </a:bodyPr>
          <a:lstStyle/>
          <a:p>
            <a:pPr marL="0" indent="0">
              <a:buNone/>
            </a:pPr>
            <a:r>
              <a:rPr lang="en-US" sz="3200" b="1" u="sng" dirty="0"/>
              <a:t>Analysis Checklist</a:t>
            </a:r>
          </a:p>
          <a:p>
            <a:r>
              <a:rPr lang="en-US" sz="3200" dirty="0"/>
              <a:t>Data is:</a:t>
            </a:r>
          </a:p>
          <a:p>
            <a:pPr lvl="1"/>
            <a:r>
              <a:rPr lang="en-US" sz="2800" dirty="0"/>
              <a:t>QA/</a:t>
            </a:r>
            <a:r>
              <a:rPr lang="en-US" sz="2800" dirty="0" err="1"/>
              <a:t>QC’d</a:t>
            </a:r>
            <a:endParaRPr lang="en-US" sz="2800" dirty="0"/>
          </a:p>
          <a:p>
            <a:pPr lvl="1"/>
            <a:r>
              <a:rPr lang="en-US" sz="2800" dirty="0"/>
              <a:t>Flat file (.csv, etc.)</a:t>
            </a:r>
          </a:p>
          <a:p>
            <a:pPr lvl="1"/>
            <a:r>
              <a:rPr lang="en-US" sz="2800" dirty="0"/>
              <a:t>Not summarized</a:t>
            </a:r>
          </a:p>
          <a:p>
            <a:pPr lvl="1"/>
            <a:r>
              <a:rPr lang="en-US" sz="2800" dirty="0"/>
              <a:t>One row/observation</a:t>
            </a:r>
          </a:p>
          <a:p>
            <a:r>
              <a:rPr lang="en-US" sz="3200" dirty="0"/>
              <a:t>Make a new directory (folder) &amp; </a:t>
            </a:r>
            <a:r>
              <a:rPr lang="en-US" sz="3200" dirty="0" err="1"/>
              <a:t>RProject</a:t>
            </a:r>
            <a:endParaRPr lang="en-US" sz="3200" dirty="0"/>
          </a:p>
          <a:p>
            <a:endParaRPr lang="en-US" sz="3200" dirty="0"/>
          </a:p>
        </p:txBody>
      </p:sp>
      <p:sp>
        <p:nvSpPr>
          <p:cNvPr id="4" name="Slide Number Placeholder 3">
            <a:extLst>
              <a:ext uri="{FF2B5EF4-FFF2-40B4-BE49-F238E27FC236}">
                <a16:creationId xmlns:a16="http://schemas.microsoft.com/office/drawing/2014/main" id="{23E440BE-B950-4D45-8BD4-1C0B176B97A2}"/>
              </a:ext>
            </a:extLst>
          </p:cNvPr>
          <p:cNvSpPr>
            <a:spLocks noGrp="1"/>
          </p:cNvSpPr>
          <p:nvPr>
            <p:ph type="sldNum" sz="quarter" idx="12"/>
          </p:nvPr>
        </p:nvSpPr>
        <p:spPr/>
        <p:txBody>
          <a:bodyPr/>
          <a:lstStyle/>
          <a:p>
            <a:fld id="{6D95AE55-B5F4-483D-AEFF-E8059F5502F5}" type="slidenum">
              <a:rPr lang="en-US" smtClean="0"/>
              <a:t>74</a:t>
            </a:fld>
            <a:endParaRPr lang="en-US"/>
          </a:p>
        </p:txBody>
      </p:sp>
      <p:grpSp>
        <p:nvGrpSpPr>
          <p:cNvPr id="22" name="Group 21">
            <a:extLst>
              <a:ext uri="{FF2B5EF4-FFF2-40B4-BE49-F238E27FC236}">
                <a16:creationId xmlns:a16="http://schemas.microsoft.com/office/drawing/2014/main" id="{B61E1DB5-451A-4215-B871-0CBDA6A42087}"/>
              </a:ext>
            </a:extLst>
          </p:cNvPr>
          <p:cNvGrpSpPr/>
          <p:nvPr/>
        </p:nvGrpSpPr>
        <p:grpSpPr>
          <a:xfrm rot="660497">
            <a:off x="7115619" y="1821116"/>
            <a:ext cx="2646337" cy="3841513"/>
            <a:chOff x="9407936" y="1568262"/>
            <a:chExt cx="2646337" cy="3841513"/>
          </a:xfrm>
        </p:grpSpPr>
        <p:sp>
          <p:nvSpPr>
            <p:cNvPr id="17" name="Freeform: Shape 16">
              <a:extLst>
                <a:ext uri="{FF2B5EF4-FFF2-40B4-BE49-F238E27FC236}">
                  <a16:creationId xmlns:a16="http://schemas.microsoft.com/office/drawing/2014/main" id="{5E2B97F5-BB84-4372-9D92-4AA4D36A0C82}"/>
                </a:ext>
              </a:extLst>
            </p:cNvPr>
            <p:cNvSpPr/>
            <p:nvPr/>
          </p:nvSpPr>
          <p:spPr>
            <a:xfrm>
              <a:off x="9812241" y="3886626"/>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FDA645C-CB91-4A0F-B581-7ED53D0D93BA}"/>
                </a:ext>
              </a:extLst>
            </p:cNvPr>
            <p:cNvSpPr/>
            <p:nvPr/>
          </p:nvSpPr>
          <p:spPr>
            <a:xfrm>
              <a:off x="9812240" y="4390909"/>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4F296C4-62FA-4A07-9D01-A9CF920E5A67}"/>
                </a:ext>
              </a:extLst>
            </p:cNvPr>
            <p:cNvGrpSpPr/>
            <p:nvPr/>
          </p:nvGrpSpPr>
          <p:grpSpPr>
            <a:xfrm>
              <a:off x="9407936" y="1568262"/>
              <a:ext cx="2646337" cy="3841513"/>
              <a:chOff x="6443756" y="1766382"/>
              <a:chExt cx="2646337" cy="3841513"/>
            </a:xfrm>
          </p:grpSpPr>
          <p:grpSp>
            <p:nvGrpSpPr>
              <p:cNvPr id="16" name="Group 15">
                <a:extLst>
                  <a:ext uri="{FF2B5EF4-FFF2-40B4-BE49-F238E27FC236}">
                    <a16:creationId xmlns:a16="http://schemas.microsoft.com/office/drawing/2014/main" id="{DFE5A52A-DE6B-4C74-A58F-C485FD507840}"/>
                  </a:ext>
                </a:extLst>
              </p:cNvPr>
              <p:cNvGrpSpPr/>
              <p:nvPr/>
            </p:nvGrpSpPr>
            <p:grpSpPr>
              <a:xfrm>
                <a:off x="6443756" y="1766382"/>
                <a:ext cx="2646337" cy="3841513"/>
                <a:chOff x="6653306" y="1761620"/>
                <a:chExt cx="2646337" cy="3841513"/>
              </a:xfrm>
            </p:grpSpPr>
            <p:sp>
              <p:nvSpPr>
                <p:cNvPr id="7" name="Rectangle: Rounded Corners 6">
                  <a:extLst>
                    <a:ext uri="{FF2B5EF4-FFF2-40B4-BE49-F238E27FC236}">
                      <a16:creationId xmlns:a16="http://schemas.microsoft.com/office/drawing/2014/main" id="{AFB86227-08ED-4E3A-A337-214014FEED94}"/>
                    </a:ext>
                  </a:extLst>
                </p:cNvPr>
                <p:cNvSpPr/>
                <p:nvPr/>
              </p:nvSpPr>
              <p:spPr>
                <a:xfrm>
                  <a:off x="6653306" y="2363821"/>
                  <a:ext cx="2646337" cy="3239312"/>
                </a:xfrm>
                <a:prstGeom prst="roundRect">
                  <a:avLst>
                    <a:gd name="adj" fmla="val 10145"/>
                  </a:avLst>
                </a:prstGeom>
                <a:noFill/>
                <a:ln w="228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87A6FE-5FCC-4A83-B92C-66DFAF718EC7}"/>
                    </a:ext>
                  </a:extLst>
                </p:cNvPr>
                <p:cNvGrpSpPr/>
                <p:nvPr/>
              </p:nvGrpSpPr>
              <p:grpSpPr>
                <a:xfrm>
                  <a:off x="7402542" y="1761620"/>
                  <a:ext cx="1147863" cy="966080"/>
                  <a:chOff x="7402542" y="1761620"/>
                  <a:chExt cx="1147863" cy="966080"/>
                </a:xfrm>
              </p:grpSpPr>
              <p:sp>
                <p:nvSpPr>
                  <p:cNvPr id="8" name="Rectangle 7">
                    <a:extLst>
                      <a:ext uri="{FF2B5EF4-FFF2-40B4-BE49-F238E27FC236}">
                        <a16:creationId xmlns:a16="http://schemas.microsoft.com/office/drawing/2014/main" id="{171E8AFC-8C9E-4B0C-A659-045170B4C495}"/>
                      </a:ext>
                    </a:extLst>
                  </p:cNvPr>
                  <p:cNvSpPr/>
                  <p:nvPr/>
                </p:nvSpPr>
                <p:spPr>
                  <a:xfrm>
                    <a:off x="7402542" y="2105130"/>
                    <a:ext cx="1147863" cy="622570"/>
                  </a:xfrm>
                  <a:prstGeom prst="rect">
                    <a:avLst/>
                  </a:prstGeom>
                  <a:solidFill>
                    <a:srgbClr val="94C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F88711B-1528-479D-84D1-3ADD352EBDFF}"/>
                      </a:ext>
                    </a:extLst>
                  </p:cNvPr>
                  <p:cNvSpPr/>
                  <p:nvPr/>
                </p:nvSpPr>
                <p:spPr>
                  <a:xfrm>
                    <a:off x="7752736" y="1761620"/>
                    <a:ext cx="447473" cy="447473"/>
                  </a:xfrm>
                  <a:prstGeom prst="ellipse">
                    <a:avLst/>
                  </a:prstGeom>
                  <a:noFill/>
                  <a:ln w="2286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64B423E2-BDD1-4DC4-BA8B-643676500264}"/>
                    </a:ext>
                  </a:extLst>
                </p:cNvPr>
                <p:cNvCxnSpPr/>
                <p:nvPr/>
              </p:nvCxnSpPr>
              <p:spPr>
                <a:xfrm>
                  <a:off x="7662856" y="3779110"/>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341E8E-2FC7-4CDB-922D-20F64411297B}"/>
                    </a:ext>
                  </a:extLst>
                </p:cNvPr>
                <p:cNvCxnSpPr/>
                <p:nvPr/>
              </p:nvCxnSpPr>
              <p:spPr>
                <a:xfrm>
                  <a:off x="7662856" y="4283867"/>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20074-93A0-449C-99FD-5114FCBA6F72}"/>
                    </a:ext>
                  </a:extLst>
                </p:cNvPr>
                <p:cNvCxnSpPr/>
                <p:nvPr/>
              </p:nvCxnSpPr>
              <p:spPr>
                <a:xfrm>
                  <a:off x="7676464" y="4802488"/>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DA392B6E-AD0F-411F-8995-EAE18D87DF51}"/>
                    </a:ext>
                  </a:extLst>
                </p:cNvPr>
                <p:cNvSpPr/>
                <p:nvPr/>
              </p:nvSpPr>
              <p:spPr>
                <a:xfrm>
                  <a:off x="7057611" y="3604073"/>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Connector 18">
                <a:extLst>
                  <a:ext uri="{FF2B5EF4-FFF2-40B4-BE49-F238E27FC236}">
                    <a16:creationId xmlns:a16="http://schemas.microsoft.com/office/drawing/2014/main" id="{B925F2DB-1CD4-4795-977A-06AFE096B4EE}"/>
                  </a:ext>
                </a:extLst>
              </p:cNvPr>
              <p:cNvCxnSpPr>
                <a:cxnSpLocks/>
              </p:cNvCxnSpPr>
              <p:nvPr/>
            </p:nvCxnSpPr>
            <p:spPr>
              <a:xfrm>
                <a:off x="6813612" y="3169494"/>
                <a:ext cx="1849376" cy="0"/>
              </a:xfrm>
              <a:prstGeom prst="line">
                <a:avLst/>
              </a:prstGeom>
              <a:ln w="2286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995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87349-D87F-4565-FFA8-FA56E4EDF61B}"/>
              </a:ext>
            </a:extLst>
          </p:cNvPr>
          <p:cNvSpPr>
            <a:spLocks noGrp="1"/>
          </p:cNvSpPr>
          <p:nvPr>
            <p:ph type="title"/>
          </p:nvPr>
        </p:nvSpPr>
        <p:spPr/>
        <p:txBody>
          <a:bodyPr/>
          <a:lstStyle/>
          <a:p>
            <a:r>
              <a:rPr lang="en-US" dirty="0"/>
              <a:t>The most common data error</a:t>
            </a:r>
          </a:p>
        </p:txBody>
      </p:sp>
      <p:sp>
        <p:nvSpPr>
          <p:cNvPr id="3" name="Content Placeholder 2">
            <a:extLst>
              <a:ext uri="{FF2B5EF4-FFF2-40B4-BE49-F238E27FC236}">
                <a16:creationId xmlns:a16="http://schemas.microsoft.com/office/drawing/2014/main" id="{589A894C-120B-C1ED-C3AF-E5857DCDC709}"/>
              </a:ext>
            </a:extLst>
          </p:cNvPr>
          <p:cNvSpPr>
            <a:spLocks noGrp="1"/>
          </p:cNvSpPr>
          <p:nvPr>
            <p:ph idx="1"/>
          </p:nvPr>
        </p:nvSpPr>
        <p:spPr/>
        <p:txBody>
          <a:bodyPr/>
          <a:lstStyle/>
          <a:p>
            <a:pPr marL="0" indent="0">
              <a:buNone/>
            </a:pPr>
            <a:r>
              <a:rPr lang="en-US" dirty="0"/>
              <a:t>What is the problem here:</a:t>
            </a:r>
          </a:p>
        </p:txBody>
      </p:sp>
      <p:sp>
        <p:nvSpPr>
          <p:cNvPr id="4" name="Slide Number Placeholder 3">
            <a:extLst>
              <a:ext uri="{FF2B5EF4-FFF2-40B4-BE49-F238E27FC236}">
                <a16:creationId xmlns:a16="http://schemas.microsoft.com/office/drawing/2014/main" id="{57AC8308-E778-406F-4095-CA93BA3D1462}"/>
              </a:ext>
            </a:extLst>
          </p:cNvPr>
          <p:cNvSpPr>
            <a:spLocks noGrp="1"/>
          </p:cNvSpPr>
          <p:nvPr>
            <p:ph type="sldNum" sz="quarter" idx="12"/>
          </p:nvPr>
        </p:nvSpPr>
        <p:spPr/>
        <p:txBody>
          <a:bodyPr/>
          <a:lstStyle/>
          <a:p>
            <a:fld id="{AAD8A31E-A4F3-4577-8E71-C696B2CAECD5}" type="slidenum">
              <a:rPr lang="en-US" smtClean="0"/>
              <a:t>75</a:t>
            </a:fld>
            <a:endParaRPr lang="en-US"/>
          </a:p>
        </p:txBody>
      </p:sp>
      <p:pic>
        <p:nvPicPr>
          <p:cNvPr id="6" name="Picture 5">
            <a:extLst>
              <a:ext uri="{FF2B5EF4-FFF2-40B4-BE49-F238E27FC236}">
                <a16:creationId xmlns:a16="http://schemas.microsoft.com/office/drawing/2014/main" id="{75F4DB3F-B7FE-32A8-6497-ACA78DE9BE12}"/>
              </a:ext>
            </a:extLst>
          </p:cNvPr>
          <p:cNvPicPr>
            <a:picLocks noChangeAspect="1"/>
          </p:cNvPicPr>
          <p:nvPr/>
        </p:nvPicPr>
        <p:blipFill>
          <a:blip r:embed="rId3"/>
          <a:stretch>
            <a:fillRect/>
          </a:stretch>
        </p:blipFill>
        <p:spPr>
          <a:xfrm>
            <a:off x="1326045" y="2252248"/>
            <a:ext cx="8267700" cy="3705225"/>
          </a:xfrm>
          <a:prstGeom prst="rect">
            <a:avLst/>
          </a:prstGeom>
        </p:spPr>
      </p:pic>
      <p:sp>
        <p:nvSpPr>
          <p:cNvPr id="8" name="Oval 7">
            <a:extLst>
              <a:ext uri="{FF2B5EF4-FFF2-40B4-BE49-F238E27FC236}">
                <a16:creationId xmlns:a16="http://schemas.microsoft.com/office/drawing/2014/main" id="{62F8E54C-DFFF-D7DC-3DA5-7554F86AF7CB}"/>
              </a:ext>
            </a:extLst>
          </p:cNvPr>
          <p:cNvSpPr/>
          <p:nvPr/>
        </p:nvSpPr>
        <p:spPr>
          <a:xfrm>
            <a:off x="6887818" y="5237922"/>
            <a:ext cx="795130" cy="447260"/>
          </a:xfrm>
          <a:prstGeom prst="ellipse">
            <a:avLst/>
          </a:prstGeom>
          <a:noFill/>
          <a:ln w="57150">
            <a:solidFill>
              <a:schemeClr val="accent2"/>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0C5569F-AB09-7C32-38CD-0DF85559C8AE}"/>
              </a:ext>
            </a:extLst>
          </p:cNvPr>
          <p:cNvSpPr txBox="1"/>
          <p:nvPr/>
        </p:nvSpPr>
        <p:spPr>
          <a:xfrm>
            <a:off x="5369614" y="5957473"/>
            <a:ext cx="4224131" cy="369332"/>
          </a:xfrm>
          <a:prstGeom prst="rect">
            <a:avLst/>
          </a:prstGeom>
          <a:noFill/>
        </p:spPr>
        <p:txBody>
          <a:bodyPr wrap="square" rtlCol="0">
            <a:spAutoFit/>
          </a:bodyPr>
          <a:lstStyle/>
          <a:p>
            <a:r>
              <a:rPr lang="en-US" dirty="0"/>
              <a:t>What does this do to this entire column??</a:t>
            </a:r>
          </a:p>
        </p:txBody>
      </p:sp>
    </p:spTree>
    <p:extLst>
      <p:ext uri="{BB962C8B-B14F-4D97-AF65-F5344CB8AC3E}">
        <p14:creationId xmlns:p14="http://schemas.microsoft.com/office/powerpoint/2010/main" val="257225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19E4-3CEB-ABD5-F10F-89F9E6A65585}"/>
              </a:ext>
            </a:extLst>
          </p:cNvPr>
          <p:cNvSpPr>
            <a:spLocks noGrp="1"/>
          </p:cNvSpPr>
          <p:nvPr>
            <p:ph type="title"/>
          </p:nvPr>
        </p:nvSpPr>
        <p:spPr/>
        <p:txBody>
          <a:bodyPr/>
          <a:lstStyle/>
          <a:p>
            <a:r>
              <a:rPr lang="en-US" dirty="0"/>
              <a:t>The most common data error</a:t>
            </a:r>
          </a:p>
        </p:txBody>
      </p:sp>
      <p:sp>
        <p:nvSpPr>
          <p:cNvPr id="3" name="Content Placeholder 2">
            <a:extLst>
              <a:ext uri="{FF2B5EF4-FFF2-40B4-BE49-F238E27FC236}">
                <a16:creationId xmlns:a16="http://schemas.microsoft.com/office/drawing/2014/main" id="{8B128780-0EB5-4EF8-7B69-1F5FB5943C5D}"/>
              </a:ext>
            </a:extLst>
          </p:cNvPr>
          <p:cNvSpPr>
            <a:spLocks noGrp="1"/>
          </p:cNvSpPr>
          <p:nvPr>
            <p:ph idx="1"/>
          </p:nvPr>
        </p:nvSpPr>
        <p:spPr>
          <a:xfrm>
            <a:off x="838200" y="1825625"/>
            <a:ext cx="5940287" cy="4351338"/>
          </a:xfrm>
        </p:spPr>
        <p:txBody>
          <a:bodyPr/>
          <a:lstStyle/>
          <a:p>
            <a:r>
              <a:rPr lang="en-US" dirty="0"/>
              <a:t>Always carefully check the structure of your data after importing</a:t>
            </a:r>
          </a:p>
          <a:p>
            <a:r>
              <a:rPr lang="en-US" dirty="0"/>
              <a:t>It is very common for words (text) to appear in a column of numbers</a:t>
            </a:r>
          </a:p>
          <a:p>
            <a:pPr lvl="1"/>
            <a:r>
              <a:rPr lang="en-US" dirty="0"/>
              <a:t>This makes the whole column of type “character”</a:t>
            </a:r>
          </a:p>
          <a:p>
            <a:r>
              <a:rPr lang="en-US" dirty="0">
                <a:latin typeface="Consolas" panose="020B0609020204030204" pitchFamily="49" charset="0"/>
              </a:rPr>
              <a:t>str() </a:t>
            </a:r>
            <a:r>
              <a:rPr lang="en-US" dirty="0"/>
              <a:t>shows type</a:t>
            </a:r>
          </a:p>
          <a:p>
            <a:pPr marL="0" indent="0">
              <a:buNone/>
            </a:pPr>
            <a:endParaRPr lang="en-US" dirty="0"/>
          </a:p>
        </p:txBody>
      </p:sp>
      <p:sp>
        <p:nvSpPr>
          <p:cNvPr id="4" name="Slide Number Placeholder 3">
            <a:extLst>
              <a:ext uri="{FF2B5EF4-FFF2-40B4-BE49-F238E27FC236}">
                <a16:creationId xmlns:a16="http://schemas.microsoft.com/office/drawing/2014/main" id="{E635BF19-73BB-1719-A359-76283F3198F9}"/>
              </a:ext>
            </a:extLst>
          </p:cNvPr>
          <p:cNvSpPr>
            <a:spLocks noGrp="1"/>
          </p:cNvSpPr>
          <p:nvPr>
            <p:ph type="sldNum" sz="quarter" idx="12"/>
          </p:nvPr>
        </p:nvSpPr>
        <p:spPr/>
        <p:txBody>
          <a:bodyPr/>
          <a:lstStyle/>
          <a:p>
            <a:fld id="{AAD8A31E-A4F3-4577-8E71-C696B2CAECD5}" type="slidenum">
              <a:rPr lang="en-US" smtClean="0"/>
              <a:t>76</a:t>
            </a:fld>
            <a:endParaRPr lang="en-US"/>
          </a:p>
        </p:txBody>
      </p:sp>
      <p:pic>
        <p:nvPicPr>
          <p:cNvPr id="6" name="Picture 5">
            <a:extLst>
              <a:ext uri="{FF2B5EF4-FFF2-40B4-BE49-F238E27FC236}">
                <a16:creationId xmlns:a16="http://schemas.microsoft.com/office/drawing/2014/main" id="{116D8574-C74A-3400-F8D0-AC559D3D7FEB}"/>
              </a:ext>
            </a:extLst>
          </p:cNvPr>
          <p:cNvPicPr>
            <a:picLocks noChangeAspect="1"/>
          </p:cNvPicPr>
          <p:nvPr/>
        </p:nvPicPr>
        <p:blipFill rotWithShape="1">
          <a:blip r:embed="rId3"/>
          <a:srcRect r="34584"/>
          <a:stretch/>
        </p:blipFill>
        <p:spPr>
          <a:xfrm>
            <a:off x="5813148" y="4156075"/>
            <a:ext cx="6143625" cy="2200275"/>
          </a:xfrm>
          <a:prstGeom prst="rect">
            <a:avLst/>
          </a:prstGeom>
        </p:spPr>
      </p:pic>
      <p:cxnSp>
        <p:nvCxnSpPr>
          <p:cNvPr id="8" name="Straight Connector 7">
            <a:extLst>
              <a:ext uri="{FF2B5EF4-FFF2-40B4-BE49-F238E27FC236}">
                <a16:creationId xmlns:a16="http://schemas.microsoft.com/office/drawing/2014/main" id="{5FEB1D57-8466-0767-86D5-0DBE8179DA5B}"/>
              </a:ext>
            </a:extLst>
          </p:cNvPr>
          <p:cNvCxnSpPr/>
          <p:nvPr/>
        </p:nvCxnSpPr>
        <p:spPr>
          <a:xfrm>
            <a:off x="5813148" y="5883965"/>
            <a:ext cx="6311348" cy="0"/>
          </a:xfrm>
          <a:prstGeom prst="line">
            <a:avLst/>
          </a:prstGeom>
          <a:ln>
            <a:solidFill>
              <a:srgbClr val="AC0808"/>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8654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199" y="1555423"/>
            <a:ext cx="5257801" cy="4621540"/>
          </a:xfrm>
        </p:spPr>
        <p:txBody>
          <a:bodyPr>
            <a:normAutofit/>
          </a:bodyPr>
          <a:lstStyle/>
          <a:p>
            <a:pPr marL="0" indent="0">
              <a:buNone/>
            </a:pPr>
            <a:r>
              <a:rPr lang="en-US" dirty="0"/>
              <a:t>Which of these correctly reads a file “mydata.csv” from folder “data” into R?</a:t>
            </a:r>
          </a:p>
          <a:p>
            <a:pPr marL="0" indent="0">
              <a:buNone/>
            </a:pPr>
            <a:endParaRPr lang="en-US" dirty="0"/>
          </a:p>
          <a:p>
            <a:pPr marL="0" indent="0">
              <a:spcAft>
                <a:spcPts val="1800"/>
              </a:spcAft>
              <a:buNone/>
            </a:pPr>
            <a:r>
              <a:rPr lang="en-US" sz="2400" dirty="0">
                <a:latin typeface="Consolas" panose="020B0609020204030204" pitchFamily="49" charset="0"/>
              </a:rPr>
              <a:t>a) </a:t>
            </a:r>
            <a:r>
              <a:rPr lang="en-US" sz="2400" dirty="0" err="1">
                <a:latin typeface="Consolas" panose="020B0609020204030204" pitchFamily="49" charset="0"/>
              </a:rPr>
              <a:t>readcsv</a:t>
            </a:r>
            <a:r>
              <a:rPr lang="en-US" sz="2400" dirty="0">
                <a:latin typeface="Consolas" panose="020B0609020204030204" pitchFamily="49" charset="0"/>
              </a:rPr>
              <a:t>(“data/mydata.csv”)</a:t>
            </a:r>
          </a:p>
          <a:p>
            <a:pPr marL="0" indent="0">
              <a:spcAft>
                <a:spcPts val="1800"/>
              </a:spcAft>
              <a:buNone/>
            </a:pPr>
            <a:r>
              <a:rPr lang="en-US" sz="2400" dirty="0">
                <a:latin typeface="Consolas" panose="020B0609020204030204" pitchFamily="49" charset="0"/>
              </a:rPr>
              <a:t>b) </a:t>
            </a:r>
            <a:r>
              <a:rPr lang="en-US" sz="2400" dirty="0" err="1">
                <a:latin typeface="Consolas" panose="020B0609020204030204" pitchFamily="49" charset="0"/>
              </a:rPr>
              <a:t>read_csv</a:t>
            </a:r>
            <a:r>
              <a:rPr lang="en-US" sz="2400" dirty="0">
                <a:latin typeface="Consolas" panose="020B0609020204030204" pitchFamily="49" charset="0"/>
              </a:rPr>
              <a:t>(“data/mydata.csv”)</a:t>
            </a:r>
          </a:p>
          <a:p>
            <a:pPr marL="0" indent="0">
              <a:spcAft>
                <a:spcPts val="1800"/>
              </a:spcAft>
              <a:buNone/>
            </a:pPr>
            <a:r>
              <a:rPr lang="en-US" sz="2400" dirty="0">
                <a:latin typeface="Consolas" panose="020B0609020204030204" pitchFamily="49" charset="0"/>
              </a:rPr>
              <a:t>c) read(“data/mydata.csv”)</a:t>
            </a:r>
          </a:p>
          <a:p>
            <a:pPr marL="0" indent="0">
              <a:spcAft>
                <a:spcPts val="1800"/>
              </a:spcAft>
              <a:buNone/>
            </a:pPr>
            <a:r>
              <a:rPr lang="en-US" sz="2400" dirty="0">
                <a:latin typeface="Consolas" panose="020B0609020204030204" pitchFamily="49" charset="0"/>
              </a:rPr>
              <a:t>d) </a:t>
            </a:r>
            <a:r>
              <a:rPr lang="en-US" sz="2400" dirty="0" err="1">
                <a:latin typeface="Consolas" panose="020B0609020204030204" pitchFamily="49" charset="0"/>
              </a:rPr>
              <a:t>read_csv</a:t>
            </a:r>
            <a:r>
              <a:rPr lang="en-US" sz="2400" dirty="0">
                <a:latin typeface="Consolas" panose="020B0609020204030204" pitchFamily="49" charset="0"/>
              </a:rPr>
              <a:t>(“data\mydata.csv”)</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77</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some ways we can see the data in RStudio after import? </a:t>
            </a:r>
          </a:p>
          <a:p>
            <a:pPr marL="0" indent="0">
              <a:buFont typeface="Arial" panose="020B0604020202020204" pitchFamily="34" charset="0"/>
              <a:buNone/>
            </a:pPr>
            <a:endParaRPr lang="en-US" dirty="0"/>
          </a:p>
          <a:p>
            <a:pPr marL="625475" indent="-625475">
              <a:buNone/>
            </a:pPr>
            <a:r>
              <a:rPr lang="en-US" dirty="0"/>
              <a:t>a)    Click </a:t>
            </a:r>
            <a:r>
              <a:rPr lang="en-US" dirty="0" err="1"/>
              <a:t>dataframe</a:t>
            </a:r>
            <a:r>
              <a:rPr lang="en-US" dirty="0"/>
              <a:t> name in top right pane “Environment”</a:t>
            </a:r>
          </a:p>
          <a:p>
            <a:pPr marL="625475" indent="-625475">
              <a:buNone/>
            </a:pPr>
            <a:r>
              <a:rPr lang="en-US" dirty="0">
                <a:latin typeface="Consolas" panose="020B0609020204030204" pitchFamily="49" charset="0"/>
              </a:rPr>
              <a:t>b) </a:t>
            </a:r>
            <a:r>
              <a:rPr lang="en-US" dirty="0"/>
              <a:t>View(</a:t>
            </a:r>
            <a:r>
              <a:rPr lang="en-US" dirty="0" err="1"/>
              <a:t>dataframename</a:t>
            </a:r>
            <a:r>
              <a:rPr lang="en-US" dirty="0"/>
              <a:t>)</a:t>
            </a:r>
          </a:p>
          <a:p>
            <a:pPr marL="625475" indent="-625475">
              <a:buNone/>
            </a:pPr>
            <a:r>
              <a:rPr lang="en-US" dirty="0">
                <a:latin typeface="Consolas" panose="020B0609020204030204" pitchFamily="49" charset="0"/>
              </a:rPr>
              <a:t>c) </a:t>
            </a:r>
            <a:r>
              <a:rPr lang="en-US" dirty="0"/>
              <a:t>Type </a:t>
            </a:r>
            <a:r>
              <a:rPr lang="en-US" dirty="0" err="1"/>
              <a:t>dataframename</a:t>
            </a:r>
            <a:r>
              <a:rPr lang="en-US" dirty="0"/>
              <a:t> into console</a:t>
            </a: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82207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199" y="1555423"/>
            <a:ext cx="5257801" cy="4621540"/>
          </a:xfrm>
        </p:spPr>
        <p:txBody>
          <a:bodyPr>
            <a:normAutofit/>
          </a:bodyPr>
          <a:lstStyle/>
          <a:p>
            <a:pPr marL="0" indent="0">
              <a:buNone/>
            </a:pPr>
            <a:r>
              <a:rPr lang="en-US" dirty="0"/>
              <a:t>Which of these correctly reads a file “mydata.csv” from folder “data” into R?</a:t>
            </a:r>
          </a:p>
          <a:p>
            <a:pPr marL="0" indent="0">
              <a:buNone/>
            </a:pPr>
            <a:endParaRPr lang="en-US" dirty="0"/>
          </a:p>
          <a:p>
            <a:pPr marL="0" indent="0">
              <a:spcAft>
                <a:spcPts val="1800"/>
              </a:spcAft>
              <a:buNone/>
            </a:pPr>
            <a:r>
              <a:rPr lang="en-US" sz="2400" dirty="0">
                <a:latin typeface="Consolas" panose="020B0609020204030204" pitchFamily="49" charset="0"/>
              </a:rPr>
              <a:t>a) </a:t>
            </a:r>
            <a:r>
              <a:rPr lang="en-US" sz="2400" dirty="0" err="1">
                <a:latin typeface="Consolas" panose="020B0609020204030204" pitchFamily="49" charset="0"/>
              </a:rPr>
              <a:t>readcsv</a:t>
            </a:r>
            <a:r>
              <a:rPr lang="en-US" sz="2400" dirty="0">
                <a:latin typeface="Consolas" panose="020B0609020204030204" pitchFamily="49" charset="0"/>
              </a:rPr>
              <a:t>(“data/mydata.csv”)</a:t>
            </a:r>
          </a:p>
          <a:p>
            <a:pPr marL="0" indent="0">
              <a:spcAft>
                <a:spcPts val="1800"/>
              </a:spcAft>
              <a:buNone/>
            </a:pPr>
            <a:r>
              <a:rPr lang="en-US" sz="2400" dirty="0">
                <a:latin typeface="Consolas" panose="020B0609020204030204" pitchFamily="49" charset="0"/>
              </a:rPr>
              <a:t>b) </a:t>
            </a:r>
            <a:r>
              <a:rPr lang="en-US" sz="2400" dirty="0" err="1">
                <a:latin typeface="Consolas" panose="020B0609020204030204" pitchFamily="49" charset="0"/>
              </a:rPr>
              <a:t>read_csv</a:t>
            </a:r>
            <a:r>
              <a:rPr lang="en-US" sz="2400" dirty="0">
                <a:latin typeface="Consolas" panose="020B0609020204030204" pitchFamily="49" charset="0"/>
              </a:rPr>
              <a:t>(“data/mydata.csv”)</a:t>
            </a:r>
          </a:p>
          <a:p>
            <a:pPr marL="0" indent="0">
              <a:spcAft>
                <a:spcPts val="1800"/>
              </a:spcAft>
              <a:buNone/>
            </a:pPr>
            <a:r>
              <a:rPr lang="en-US" sz="2400" dirty="0">
                <a:latin typeface="Consolas" panose="020B0609020204030204" pitchFamily="49" charset="0"/>
              </a:rPr>
              <a:t>c) read(“data/mydata.csv”)</a:t>
            </a:r>
          </a:p>
          <a:p>
            <a:pPr marL="0" indent="0">
              <a:spcAft>
                <a:spcPts val="1800"/>
              </a:spcAft>
              <a:buNone/>
            </a:pPr>
            <a:r>
              <a:rPr lang="en-US" sz="2400" dirty="0">
                <a:latin typeface="Consolas" panose="020B0609020204030204" pitchFamily="49" charset="0"/>
              </a:rPr>
              <a:t>d) </a:t>
            </a:r>
            <a:r>
              <a:rPr lang="en-US" sz="2400" dirty="0" err="1">
                <a:latin typeface="Consolas" panose="020B0609020204030204" pitchFamily="49" charset="0"/>
              </a:rPr>
              <a:t>read_csv</a:t>
            </a:r>
            <a:r>
              <a:rPr lang="en-US" sz="2400" dirty="0">
                <a:latin typeface="Consolas" panose="020B0609020204030204" pitchFamily="49" charset="0"/>
              </a:rPr>
              <a:t>(“data\mydata.csv”)</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78</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some ways we can see the data in RStudio after import? </a:t>
            </a:r>
          </a:p>
          <a:p>
            <a:pPr marL="0" indent="0">
              <a:buFont typeface="Arial" panose="020B0604020202020204" pitchFamily="34" charset="0"/>
              <a:buNone/>
            </a:pPr>
            <a:endParaRPr lang="en-US" dirty="0"/>
          </a:p>
          <a:p>
            <a:pPr marL="625475" indent="-625475">
              <a:buNone/>
            </a:pPr>
            <a:r>
              <a:rPr lang="en-US" dirty="0"/>
              <a:t>a)    Click </a:t>
            </a:r>
            <a:r>
              <a:rPr lang="en-US" dirty="0" err="1"/>
              <a:t>dataframe</a:t>
            </a:r>
            <a:r>
              <a:rPr lang="en-US" dirty="0"/>
              <a:t> name in top right pane “Environment”</a:t>
            </a:r>
          </a:p>
          <a:p>
            <a:pPr marL="625475" indent="-625475">
              <a:buNone/>
            </a:pPr>
            <a:r>
              <a:rPr lang="en-US" dirty="0">
                <a:latin typeface="Consolas" panose="020B0609020204030204" pitchFamily="49" charset="0"/>
              </a:rPr>
              <a:t>b) </a:t>
            </a:r>
            <a:r>
              <a:rPr lang="en-US" dirty="0"/>
              <a:t>View(</a:t>
            </a:r>
            <a:r>
              <a:rPr lang="en-US" dirty="0" err="1"/>
              <a:t>dataframename</a:t>
            </a:r>
            <a:r>
              <a:rPr lang="en-US" dirty="0"/>
              <a:t>)</a:t>
            </a:r>
          </a:p>
          <a:p>
            <a:pPr marL="625475" indent="-625475">
              <a:buNone/>
            </a:pPr>
            <a:r>
              <a:rPr lang="en-US" dirty="0">
                <a:latin typeface="Consolas" panose="020B0609020204030204" pitchFamily="49" charset="0"/>
              </a:rPr>
              <a:t>c) </a:t>
            </a:r>
            <a:r>
              <a:rPr lang="en-US" dirty="0"/>
              <a:t>Type </a:t>
            </a:r>
            <a:r>
              <a:rPr lang="en-US" dirty="0" err="1"/>
              <a:t>dataframename</a:t>
            </a:r>
            <a:r>
              <a:rPr lang="en-US" dirty="0"/>
              <a:t> into console</a:t>
            </a: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Graphic 5" descr="Checkmark">
            <a:extLst>
              <a:ext uri="{FF2B5EF4-FFF2-40B4-BE49-F238E27FC236}">
                <a16:creationId xmlns:a16="http://schemas.microsoft.com/office/drawing/2014/main" id="{21DA72C1-FEE7-8E94-340A-BAB330F1A9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8355" y="3601032"/>
            <a:ext cx="914400" cy="914400"/>
          </a:xfrm>
          <a:prstGeom prst="rect">
            <a:avLst/>
          </a:prstGeom>
        </p:spPr>
      </p:pic>
      <p:pic>
        <p:nvPicPr>
          <p:cNvPr id="9" name="Graphic 8" descr="Checkmark">
            <a:extLst>
              <a:ext uri="{FF2B5EF4-FFF2-40B4-BE49-F238E27FC236}">
                <a16:creationId xmlns:a16="http://schemas.microsoft.com/office/drawing/2014/main" id="{A51443ED-FD58-CE43-E5B3-D10D986C54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87642" y="2951793"/>
            <a:ext cx="914400" cy="914400"/>
          </a:xfrm>
          <a:prstGeom prst="rect">
            <a:avLst/>
          </a:prstGeom>
        </p:spPr>
      </p:pic>
      <p:pic>
        <p:nvPicPr>
          <p:cNvPr id="10" name="Graphic 9" descr="Checkmark">
            <a:extLst>
              <a:ext uri="{FF2B5EF4-FFF2-40B4-BE49-F238E27FC236}">
                <a16:creationId xmlns:a16="http://schemas.microsoft.com/office/drawing/2014/main" id="{D0A8F2D9-1F71-2642-B4B4-70108E05F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87642" y="3601032"/>
            <a:ext cx="914400" cy="914400"/>
          </a:xfrm>
          <a:prstGeom prst="rect">
            <a:avLst/>
          </a:prstGeom>
        </p:spPr>
      </p:pic>
      <p:pic>
        <p:nvPicPr>
          <p:cNvPr id="11" name="Graphic 10" descr="Checkmark">
            <a:extLst>
              <a:ext uri="{FF2B5EF4-FFF2-40B4-BE49-F238E27FC236}">
                <a16:creationId xmlns:a16="http://schemas.microsoft.com/office/drawing/2014/main" id="{0EF6DE73-706E-428E-5245-C06E4DBF3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87642" y="4383911"/>
            <a:ext cx="914400" cy="914400"/>
          </a:xfrm>
          <a:prstGeom prst="rect">
            <a:avLst/>
          </a:prstGeom>
        </p:spPr>
      </p:pic>
    </p:spTree>
    <p:extLst>
      <p:ext uri="{BB962C8B-B14F-4D97-AF65-F5344CB8AC3E}">
        <p14:creationId xmlns:p14="http://schemas.microsoft.com/office/powerpoint/2010/main" val="2278729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2 - BONUS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199" y="1555423"/>
            <a:ext cx="5257801" cy="4621540"/>
          </a:xfrm>
        </p:spPr>
        <p:txBody>
          <a:bodyPr>
            <a:normAutofit/>
          </a:bodyPr>
          <a:lstStyle/>
          <a:p>
            <a:pPr marL="0" indent="0">
              <a:buNone/>
            </a:pPr>
            <a:r>
              <a:rPr lang="en-US" dirty="0"/>
              <a:t>Which of these correctly reads a file “mydata.csv” from folder “data” into R?</a:t>
            </a:r>
          </a:p>
          <a:p>
            <a:pPr marL="0" indent="0">
              <a:buNone/>
            </a:pPr>
            <a:endParaRPr lang="en-US" dirty="0"/>
          </a:p>
          <a:p>
            <a:pPr marL="0" indent="0">
              <a:spcAft>
                <a:spcPts val="1800"/>
              </a:spcAft>
              <a:buNone/>
            </a:pPr>
            <a:r>
              <a:rPr lang="en-US" sz="2400" dirty="0">
                <a:latin typeface="Consolas" panose="020B0609020204030204" pitchFamily="49" charset="0"/>
              </a:rPr>
              <a:t>a) </a:t>
            </a:r>
            <a:r>
              <a:rPr lang="en-US" sz="2400" dirty="0" err="1">
                <a:latin typeface="Consolas" panose="020B0609020204030204" pitchFamily="49" charset="0"/>
              </a:rPr>
              <a:t>readcsv</a:t>
            </a:r>
            <a:r>
              <a:rPr lang="en-US" sz="2400" dirty="0">
                <a:latin typeface="Consolas" panose="020B0609020204030204" pitchFamily="49" charset="0"/>
              </a:rPr>
              <a:t>(“data/mydata.csv”)</a:t>
            </a:r>
          </a:p>
          <a:p>
            <a:pPr marL="0" indent="0">
              <a:spcAft>
                <a:spcPts val="1800"/>
              </a:spcAft>
              <a:buNone/>
            </a:pPr>
            <a:r>
              <a:rPr lang="en-US" sz="2400" dirty="0">
                <a:latin typeface="Consolas" panose="020B0609020204030204" pitchFamily="49" charset="0"/>
              </a:rPr>
              <a:t>b) </a:t>
            </a:r>
            <a:r>
              <a:rPr lang="en-US" sz="2400" dirty="0" err="1">
                <a:latin typeface="Consolas" panose="020B0609020204030204" pitchFamily="49" charset="0"/>
              </a:rPr>
              <a:t>read_csv</a:t>
            </a:r>
            <a:r>
              <a:rPr lang="en-US" sz="2400" dirty="0">
                <a:latin typeface="Consolas" panose="020B0609020204030204" pitchFamily="49" charset="0"/>
              </a:rPr>
              <a:t>(“data/mydata.csv”)</a:t>
            </a:r>
          </a:p>
          <a:p>
            <a:pPr marL="0" indent="0">
              <a:spcAft>
                <a:spcPts val="1800"/>
              </a:spcAft>
              <a:buNone/>
            </a:pPr>
            <a:r>
              <a:rPr lang="en-US" sz="2400" dirty="0">
                <a:latin typeface="Consolas" panose="020B0609020204030204" pitchFamily="49" charset="0"/>
              </a:rPr>
              <a:t>c) read(“data/mydata.csv”)</a:t>
            </a:r>
          </a:p>
          <a:p>
            <a:pPr marL="0" indent="0">
              <a:spcAft>
                <a:spcPts val="1800"/>
              </a:spcAft>
              <a:buNone/>
            </a:pPr>
            <a:r>
              <a:rPr lang="en-US" sz="2400" dirty="0">
                <a:latin typeface="Consolas" panose="020B0609020204030204" pitchFamily="49" charset="0"/>
              </a:rPr>
              <a:t>d) </a:t>
            </a:r>
            <a:r>
              <a:rPr lang="en-US" sz="2400" dirty="0" err="1">
                <a:latin typeface="Consolas" panose="020B0609020204030204" pitchFamily="49" charset="0"/>
              </a:rPr>
              <a:t>read_csv</a:t>
            </a:r>
            <a:r>
              <a:rPr lang="en-US" sz="2400" dirty="0">
                <a:latin typeface="Consolas" panose="020B0609020204030204" pitchFamily="49" charset="0"/>
              </a:rPr>
              <a:t>(“data\mydata.csv”)</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79</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some ways we can see the data in RStudio after import? </a:t>
            </a:r>
          </a:p>
          <a:p>
            <a:pPr marL="0" indent="0">
              <a:buFont typeface="Arial" panose="020B0604020202020204" pitchFamily="34" charset="0"/>
              <a:buNone/>
            </a:pPr>
            <a:endParaRPr lang="en-US" dirty="0"/>
          </a:p>
          <a:p>
            <a:pPr marL="625475" indent="-625475">
              <a:buNone/>
            </a:pPr>
            <a:r>
              <a:rPr lang="en-US" dirty="0"/>
              <a:t>a)    Click </a:t>
            </a:r>
            <a:r>
              <a:rPr lang="en-US" dirty="0" err="1"/>
              <a:t>dataframe</a:t>
            </a:r>
            <a:r>
              <a:rPr lang="en-US" dirty="0"/>
              <a:t> name in top right pane “Environment”</a:t>
            </a:r>
          </a:p>
          <a:p>
            <a:pPr marL="625475" indent="-625475">
              <a:buNone/>
            </a:pPr>
            <a:r>
              <a:rPr lang="en-US" dirty="0">
                <a:latin typeface="Consolas" panose="020B0609020204030204" pitchFamily="49" charset="0"/>
              </a:rPr>
              <a:t>b) </a:t>
            </a:r>
            <a:r>
              <a:rPr lang="en-US" dirty="0"/>
              <a:t>View(</a:t>
            </a:r>
            <a:r>
              <a:rPr lang="en-US" dirty="0" err="1"/>
              <a:t>dataframename</a:t>
            </a:r>
            <a:r>
              <a:rPr lang="en-US" dirty="0"/>
              <a:t>)</a:t>
            </a:r>
          </a:p>
          <a:p>
            <a:pPr marL="625475" indent="-625475">
              <a:buNone/>
            </a:pPr>
            <a:r>
              <a:rPr lang="en-US" dirty="0">
                <a:latin typeface="Consolas" panose="020B0609020204030204" pitchFamily="49" charset="0"/>
              </a:rPr>
              <a:t>c) </a:t>
            </a:r>
            <a:r>
              <a:rPr lang="en-US" dirty="0"/>
              <a:t>Type </a:t>
            </a:r>
            <a:r>
              <a:rPr lang="en-US" dirty="0" err="1"/>
              <a:t>dataframename</a:t>
            </a:r>
            <a:r>
              <a:rPr lang="en-US" dirty="0"/>
              <a:t> into console</a:t>
            </a: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8889558-E820-E50A-39D0-5CFC0279A67E}"/>
              </a:ext>
            </a:extLst>
          </p:cNvPr>
          <p:cNvSpPr/>
          <p:nvPr/>
        </p:nvSpPr>
        <p:spPr>
          <a:xfrm>
            <a:off x="6639338" y="1555422"/>
            <a:ext cx="5257801" cy="3911099"/>
          </a:xfrm>
          <a:prstGeom prst="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6152D41-8934-9D84-7BFF-F4EB103C95C8}"/>
              </a:ext>
            </a:extLst>
          </p:cNvPr>
          <p:cNvSpPr/>
          <p:nvPr/>
        </p:nvSpPr>
        <p:spPr>
          <a:xfrm>
            <a:off x="658761" y="3101009"/>
            <a:ext cx="5437239" cy="795110"/>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371959-74AC-D9B2-F5B7-0C39AFB57AB7}"/>
              </a:ext>
            </a:extLst>
          </p:cNvPr>
          <p:cNvSpPr/>
          <p:nvPr/>
        </p:nvSpPr>
        <p:spPr>
          <a:xfrm>
            <a:off x="697528" y="4615433"/>
            <a:ext cx="5437239" cy="616226"/>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94B5032-E3D8-D052-23E4-B9AA86FE259A}"/>
              </a:ext>
            </a:extLst>
          </p:cNvPr>
          <p:cNvSpPr/>
          <p:nvPr/>
        </p:nvSpPr>
        <p:spPr>
          <a:xfrm>
            <a:off x="748479" y="5231659"/>
            <a:ext cx="5437239" cy="795110"/>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9274AE7-B11F-AA77-49C6-037C4C2E6183}"/>
              </a:ext>
            </a:extLst>
          </p:cNvPr>
          <p:cNvSpPr txBox="1"/>
          <p:nvPr/>
        </p:nvSpPr>
        <p:spPr>
          <a:xfrm>
            <a:off x="6275436" y="5338325"/>
            <a:ext cx="4591878" cy="1200329"/>
          </a:xfrm>
          <a:prstGeom prst="rect">
            <a:avLst/>
          </a:prstGeom>
          <a:noFill/>
        </p:spPr>
        <p:txBody>
          <a:bodyPr wrap="square" rtlCol="0">
            <a:spAutoFit/>
          </a:bodyPr>
          <a:lstStyle/>
          <a:p>
            <a:r>
              <a:rPr lang="en-US" sz="3600" dirty="0"/>
              <a:t>Why did each of these fail??? Let’s discuss</a:t>
            </a:r>
          </a:p>
        </p:txBody>
      </p:sp>
    </p:spTree>
    <p:extLst>
      <p:ext uri="{BB962C8B-B14F-4D97-AF65-F5344CB8AC3E}">
        <p14:creationId xmlns:p14="http://schemas.microsoft.com/office/powerpoint/2010/main" val="3493589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24E7F-808C-C535-14D8-353D8DFC2A9D}"/>
              </a:ext>
            </a:extLst>
          </p:cNvPr>
          <p:cNvSpPr>
            <a:spLocks noGrp="1"/>
          </p:cNvSpPr>
          <p:nvPr>
            <p:ph idx="1"/>
          </p:nvPr>
        </p:nvSpPr>
        <p:spPr>
          <a:xfrm>
            <a:off x="838200" y="1927225"/>
            <a:ext cx="10515600" cy="4351338"/>
          </a:xfrm>
        </p:spPr>
        <p:txBody>
          <a:bodyPr>
            <a:normAutofit/>
          </a:bodyPr>
          <a:lstStyle/>
          <a:p>
            <a:r>
              <a:rPr lang="en-US" sz="2400" b="0" i="0" dirty="0">
                <a:solidFill>
                  <a:srgbClr val="000000"/>
                </a:solidFill>
                <a:effectLst/>
              </a:rPr>
              <a:t>Think of the following sequence of actions – find keys, unlock car, start car, drive to work, park. </a:t>
            </a:r>
            <a:endParaRPr lang="en-US" sz="2400" dirty="0">
              <a:solidFill>
                <a:srgbClr val="000000"/>
              </a:solidFill>
            </a:endParaRPr>
          </a:p>
          <a:p>
            <a:r>
              <a:rPr lang="en-US" sz="2400" b="0" i="0" dirty="0">
                <a:solidFill>
                  <a:srgbClr val="000000"/>
                </a:solidFill>
                <a:effectLst/>
              </a:rPr>
              <a:t>As a set of nested R functions this would look like:</a:t>
            </a:r>
            <a:br>
              <a:rPr lang="en-US" sz="2400" b="0" i="0" dirty="0">
                <a:solidFill>
                  <a:srgbClr val="000000"/>
                </a:solidFill>
                <a:effectLst/>
              </a:rPr>
            </a:br>
            <a:endParaRPr lang="en-US" sz="2400" b="0" i="0" dirty="0">
              <a:solidFill>
                <a:srgbClr val="000000"/>
              </a:solidFill>
              <a:effectLst/>
            </a:endParaRPr>
          </a:p>
          <a:p>
            <a:endParaRPr lang="en-US" sz="2400" dirty="0">
              <a:solidFill>
                <a:srgbClr val="000000"/>
              </a:solidFill>
            </a:endParaRPr>
          </a:p>
          <a:p>
            <a:endParaRPr lang="en-US" sz="2400" dirty="0">
              <a:solidFill>
                <a:srgbClr val="000000"/>
              </a:solidFill>
            </a:endParaRPr>
          </a:p>
          <a:p>
            <a:r>
              <a:rPr lang="en-US" sz="2400" dirty="0">
                <a:solidFill>
                  <a:srgbClr val="000000"/>
                </a:solidFill>
              </a:rPr>
              <a:t>Using pipes gives it a more natural (and easier to read) structure</a:t>
            </a:r>
            <a:endParaRPr lang="en-US" sz="2400" dirty="0">
              <a:solidFill>
                <a:schemeClr val="accent1"/>
              </a:solidFill>
            </a:endParaRPr>
          </a:p>
        </p:txBody>
      </p:sp>
      <p:sp>
        <p:nvSpPr>
          <p:cNvPr id="3" name="Title 2">
            <a:extLst>
              <a:ext uri="{FF2B5EF4-FFF2-40B4-BE49-F238E27FC236}">
                <a16:creationId xmlns:a16="http://schemas.microsoft.com/office/drawing/2014/main" id="{D3415601-08E9-A914-8086-32D1A1A1B7B7}"/>
              </a:ext>
            </a:extLst>
          </p:cNvPr>
          <p:cNvSpPr>
            <a:spLocks noGrp="1"/>
          </p:cNvSpPr>
          <p:nvPr>
            <p:ph type="title"/>
          </p:nvPr>
        </p:nvSpPr>
        <p:spPr/>
        <p:txBody>
          <a:bodyPr/>
          <a:lstStyle/>
          <a:p>
            <a:r>
              <a:rPr lang="en-US" dirty="0"/>
              <a:t>pipe </a:t>
            </a:r>
            <a:r>
              <a:rPr lang="en-US" sz="4800" b="1" i="0" dirty="0">
                <a:solidFill>
                  <a:srgbClr val="CE5C00"/>
                </a:solidFill>
                <a:effectLst/>
                <a:latin typeface="SFMono-Regular"/>
              </a:rPr>
              <a:t>%&gt;%</a:t>
            </a:r>
            <a:r>
              <a:rPr lang="en-US" dirty="0"/>
              <a:t> </a:t>
            </a:r>
          </a:p>
        </p:txBody>
      </p:sp>
      <p:pic>
        <p:nvPicPr>
          <p:cNvPr id="6" name="Picture 5">
            <a:extLst>
              <a:ext uri="{FF2B5EF4-FFF2-40B4-BE49-F238E27FC236}">
                <a16:creationId xmlns:a16="http://schemas.microsoft.com/office/drawing/2014/main" id="{F625C9A6-C85F-8DB9-C062-5A5144F10636}"/>
              </a:ext>
            </a:extLst>
          </p:cNvPr>
          <p:cNvPicPr>
            <a:picLocks noChangeAspect="1"/>
          </p:cNvPicPr>
          <p:nvPr/>
        </p:nvPicPr>
        <p:blipFill>
          <a:blip r:embed="rId3"/>
          <a:stretch>
            <a:fillRect/>
          </a:stretch>
        </p:blipFill>
        <p:spPr>
          <a:xfrm>
            <a:off x="9922934" y="112977"/>
            <a:ext cx="1657703" cy="1912734"/>
          </a:xfrm>
          <a:prstGeom prst="rect">
            <a:avLst/>
          </a:prstGeom>
        </p:spPr>
      </p:pic>
      <p:sp>
        <p:nvSpPr>
          <p:cNvPr id="5" name="Rectangle: Rounded Corners 4">
            <a:extLst>
              <a:ext uri="{FF2B5EF4-FFF2-40B4-BE49-F238E27FC236}">
                <a16:creationId xmlns:a16="http://schemas.microsoft.com/office/drawing/2014/main" id="{17A959A9-6351-E7E3-04C7-318E365D7419}"/>
              </a:ext>
            </a:extLst>
          </p:cNvPr>
          <p:cNvSpPr/>
          <p:nvPr/>
        </p:nvSpPr>
        <p:spPr>
          <a:xfrm>
            <a:off x="1121766" y="4837853"/>
            <a:ext cx="3653434" cy="190690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2000" b="0" i="0" dirty="0">
                <a:solidFill>
                  <a:srgbClr val="000000"/>
                </a:solidFill>
                <a:effectLst/>
                <a:latin typeface="SFMono-Regular"/>
              </a:rPr>
              <a:t>&gt; </a:t>
            </a:r>
            <a:r>
              <a:rPr lang="en-US" sz="2000" b="1" i="0" dirty="0">
                <a:solidFill>
                  <a:srgbClr val="204A87"/>
                </a:solidFill>
                <a:effectLst/>
                <a:latin typeface="SFMono-Regular"/>
              </a:rPr>
              <a:t>find</a:t>
            </a:r>
            <a:r>
              <a:rPr lang="en-US" sz="2000" b="0" i="0" dirty="0">
                <a:solidFill>
                  <a:srgbClr val="000000"/>
                </a:solidFill>
                <a:effectLst/>
                <a:latin typeface="SFMono-Regular"/>
              </a:rPr>
              <a:t>(</a:t>
            </a:r>
            <a:r>
              <a:rPr lang="en-US" sz="2000" b="0" i="0" dirty="0">
                <a:solidFill>
                  <a:srgbClr val="4E9A06"/>
                </a:solidFill>
                <a:effectLst/>
                <a:latin typeface="SFMono-Regular"/>
              </a:rPr>
              <a:t>"keys"</a:t>
            </a:r>
            <a:r>
              <a:rPr lang="en-US" sz="2000" b="0" i="0" dirty="0">
                <a:solidFill>
                  <a:srgbClr val="000000"/>
                </a:solidFill>
                <a:effectLst/>
                <a:latin typeface="SFMono-Regular"/>
              </a:rPr>
              <a:t>) </a:t>
            </a:r>
            <a:r>
              <a:rPr lang="en-US" sz="2000" b="1" i="0" dirty="0">
                <a:solidFill>
                  <a:srgbClr val="CE5C00"/>
                </a:solidFill>
                <a:effectLst/>
                <a:latin typeface="SFMono-Regular"/>
              </a:rPr>
              <a:t>%&gt;%</a:t>
            </a:r>
            <a:r>
              <a:rPr lang="en-US" sz="2000" b="0" i="0" dirty="0">
                <a:solidFill>
                  <a:srgbClr val="000000"/>
                </a:solidFill>
                <a:effectLst/>
                <a:latin typeface="SFMono-Regular"/>
              </a:rPr>
              <a:t> </a:t>
            </a:r>
            <a:br>
              <a:rPr lang="en-US" sz="2000" b="0" i="0" dirty="0">
                <a:solidFill>
                  <a:srgbClr val="000000"/>
                </a:solidFill>
                <a:effectLst/>
                <a:latin typeface="SFMono-Regular"/>
              </a:rPr>
            </a:br>
            <a:r>
              <a:rPr lang="en-US" sz="2000" b="0" i="0" dirty="0">
                <a:solidFill>
                  <a:srgbClr val="000000"/>
                </a:solidFill>
                <a:effectLst/>
                <a:latin typeface="SFMono-Regular"/>
              </a:rPr>
              <a:t>       </a:t>
            </a:r>
            <a:r>
              <a:rPr lang="en-US" sz="2000" b="1" i="0" dirty="0" err="1">
                <a:solidFill>
                  <a:srgbClr val="204A87"/>
                </a:solidFill>
                <a:effectLst/>
                <a:latin typeface="SFMono-Regular"/>
              </a:rPr>
              <a:t>unlock_car</a:t>
            </a:r>
            <a:r>
              <a:rPr lang="en-US" sz="2000" b="0" i="0" dirty="0">
                <a:solidFill>
                  <a:srgbClr val="000000"/>
                </a:solidFill>
                <a:effectLst/>
                <a:latin typeface="SFMono-Regular"/>
              </a:rPr>
              <a:t>() </a:t>
            </a:r>
            <a:r>
              <a:rPr lang="en-US" sz="2000" b="1" i="0" dirty="0">
                <a:solidFill>
                  <a:srgbClr val="CE5C00"/>
                </a:solidFill>
                <a:effectLst/>
                <a:latin typeface="SFMono-Regular"/>
              </a:rPr>
              <a:t>%&gt;%</a:t>
            </a:r>
            <a:r>
              <a:rPr lang="en-US" sz="2000" b="0" i="0" dirty="0">
                <a:solidFill>
                  <a:srgbClr val="000000"/>
                </a:solidFill>
                <a:effectLst/>
                <a:latin typeface="SFMono-Regular"/>
              </a:rPr>
              <a:t> </a:t>
            </a:r>
            <a:br>
              <a:rPr lang="en-US" sz="2000" b="0" i="0" dirty="0">
                <a:solidFill>
                  <a:srgbClr val="000000"/>
                </a:solidFill>
                <a:effectLst/>
                <a:latin typeface="SFMono-Regular"/>
              </a:rPr>
            </a:br>
            <a:r>
              <a:rPr lang="en-US" sz="2000" b="0" i="0" dirty="0">
                <a:solidFill>
                  <a:srgbClr val="000000"/>
                </a:solidFill>
                <a:effectLst/>
                <a:latin typeface="SFMono-Regular"/>
              </a:rPr>
              <a:t>       </a:t>
            </a:r>
            <a:r>
              <a:rPr lang="en-US" sz="2000" b="1" i="0" dirty="0" err="1">
                <a:solidFill>
                  <a:srgbClr val="204A87"/>
                </a:solidFill>
                <a:effectLst/>
                <a:latin typeface="SFMono-Regular"/>
              </a:rPr>
              <a:t>start_car</a:t>
            </a:r>
            <a:r>
              <a:rPr lang="en-US" sz="2000" b="0" i="0" dirty="0">
                <a:solidFill>
                  <a:srgbClr val="000000"/>
                </a:solidFill>
                <a:effectLst/>
                <a:latin typeface="SFMono-Regular"/>
              </a:rPr>
              <a:t>() </a:t>
            </a:r>
            <a:r>
              <a:rPr lang="en-US" sz="2000" b="1" i="0" dirty="0">
                <a:solidFill>
                  <a:srgbClr val="CE5C00"/>
                </a:solidFill>
                <a:effectLst/>
                <a:latin typeface="SFMono-Regular"/>
              </a:rPr>
              <a:t>%&gt;%</a:t>
            </a:r>
            <a:r>
              <a:rPr lang="en-US" sz="2000" b="0" i="0" dirty="0">
                <a:solidFill>
                  <a:srgbClr val="000000"/>
                </a:solidFill>
                <a:effectLst/>
                <a:latin typeface="SFMono-Regular"/>
              </a:rPr>
              <a:t> </a:t>
            </a:r>
            <a:br>
              <a:rPr lang="en-US" sz="2000" b="0" i="0" dirty="0">
                <a:solidFill>
                  <a:srgbClr val="000000"/>
                </a:solidFill>
                <a:effectLst/>
                <a:latin typeface="SFMono-Regular"/>
              </a:rPr>
            </a:br>
            <a:r>
              <a:rPr lang="en-US" sz="2000" b="0" i="0" dirty="0">
                <a:solidFill>
                  <a:srgbClr val="000000"/>
                </a:solidFill>
                <a:effectLst/>
                <a:latin typeface="SFMono-Regular"/>
              </a:rPr>
              <a:t>       </a:t>
            </a:r>
            <a:r>
              <a:rPr lang="en-US" sz="2000" b="1" i="0" dirty="0">
                <a:solidFill>
                  <a:srgbClr val="204A87"/>
                </a:solidFill>
                <a:effectLst/>
                <a:latin typeface="SFMono-Regular"/>
              </a:rPr>
              <a:t>drive</a:t>
            </a:r>
            <a:r>
              <a:rPr lang="en-US" sz="2000" b="0" i="0" dirty="0">
                <a:solidFill>
                  <a:srgbClr val="000000"/>
                </a:solidFill>
                <a:effectLst/>
                <a:latin typeface="SFMono-Regular"/>
              </a:rPr>
              <a:t>(</a:t>
            </a:r>
            <a:r>
              <a:rPr lang="en-US" sz="2000" b="0" i="0" dirty="0">
                <a:solidFill>
                  <a:srgbClr val="204A87"/>
                </a:solidFill>
                <a:effectLst/>
                <a:latin typeface="SFMono-Regular"/>
              </a:rPr>
              <a:t>to =</a:t>
            </a:r>
            <a:r>
              <a:rPr lang="en-US" sz="2000" b="0" i="0" dirty="0">
                <a:solidFill>
                  <a:srgbClr val="000000"/>
                </a:solidFill>
                <a:effectLst/>
                <a:latin typeface="SFMono-Regular"/>
              </a:rPr>
              <a:t> </a:t>
            </a:r>
            <a:r>
              <a:rPr lang="en-US" sz="2000" b="0" i="0" dirty="0">
                <a:solidFill>
                  <a:srgbClr val="4E9A06"/>
                </a:solidFill>
                <a:effectLst/>
                <a:latin typeface="SFMono-Regular"/>
              </a:rPr>
              <a:t>"work"</a:t>
            </a:r>
            <a:r>
              <a:rPr lang="en-US" sz="2000" b="0" i="0" dirty="0">
                <a:solidFill>
                  <a:srgbClr val="000000"/>
                </a:solidFill>
                <a:effectLst/>
                <a:latin typeface="SFMono-Regular"/>
              </a:rPr>
              <a:t>) </a:t>
            </a:r>
            <a:r>
              <a:rPr lang="en-US" sz="2000" b="1" i="0" dirty="0">
                <a:solidFill>
                  <a:srgbClr val="CE5C00"/>
                </a:solidFill>
                <a:effectLst/>
                <a:latin typeface="SFMono-Regular"/>
              </a:rPr>
              <a:t>%&gt;%</a:t>
            </a:r>
            <a:r>
              <a:rPr lang="en-US" sz="2000" b="0" i="0" dirty="0">
                <a:solidFill>
                  <a:srgbClr val="000000"/>
                </a:solidFill>
                <a:effectLst/>
                <a:latin typeface="SFMono-Regular"/>
              </a:rPr>
              <a:t> </a:t>
            </a:r>
            <a:br>
              <a:rPr lang="en-US" sz="2000" b="0" i="0" dirty="0">
                <a:solidFill>
                  <a:srgbClr val="000000"/>
                </a:solidFill>
                <a:effectLst/>
                <a:latin typeface="SFMono-Regular"/>
              </a:rPr>
            </a:br>
            <a:r>
              <a:rPr lang="en-US" sz="2000" b="0" i="0" dirty="0">
                <a:solidFill>
                  <a:srgbClr val="000000"/>
                </a:solidFill>
                <a:effectLst/>
                <a:latin typeface="SFMono-Regular"/>
              </a:rPr>
              <a:t>       </a:t>
            </a:r>
            <a:r>
              <a:rPr lang="en-US" sz="2000" b="1" i="0" dirty="0">
                <a:solidFill>
                  <a:srgbClr val="204A87"/>
                </a:solidFill>
                <a:effectLst/>
                <a:latin typeface="SFMono-Regular"/>
              </a:rPr>
              <a:t>park</a:t>
            </a:r>
            <a:r>
              <a:rPr lang="en-US" sz="2000" b="0" i="0" dirty="0">
                <a:solidFill>
                  <a:srgbClr val="000000"/>
                </a:solidFill>
                <a:effectLst/>
                <a:latin typeface="SFMono-Regular"/>
              </a:rPr>
              <a:t>()</a:t>
            </a:r>
            <a:endParaRPr lang="en-US" sz="2000" dirty="0">
              <a:effectLst/>
              <a:latin typeface="Consolas" panose="020B0609020204030204" pitchFamily="49" charset="0"/>
              <a:ea typeface="Aptos" panose="020B000402020202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66BED59C-B604-6E8D-E977-5B7A3DC6BD6A}"/>
              </a:ext>
            </a:extLst>
          </p:cNvPr>
          <p:cNvSpPr/>
          <p:nvPr/>
        </p:nvSpPr>
        <p:spPr>
          <a:xfrm>
            <a:off x="1121766" y="3429000"/>
            <a:ext cx="6665030" cy="544830"/>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none" tIns="91440" bIns="91440" rtlCol="0" anchor="ctr" anchorCtr="1">
            <a:spAutoFit/>
          </a:bodyPr>
          <a:lstStyle/>
          <a:p>
            <a:pPr marL="0" marR="0" latinLnBrk="1">
              <a:spcBef>
                <a:spcPts val="0"/>
              </a:spcBef>
              <a:spcAft>
                <a:spcPts val="1000"/>
              </a:spcAft>
            </a:pPr>
            <a:r>
              <a:rPr lang="en-US" sz="2000" b="0" i="0" dirty="0">
                <a:solidFill>
                  <a:srgbClr val="000000"/>
                </a:solidFill>
                <a:effectLst/>
                <a:latin typeface="SFMono-Regular"/>
              </a:rPr>
              <a:t>&gt; </a:t>
            </a:r>
            <a:r>
              <a:rPr lang="en-US" sz="2000" b="1" i="0" dirty="0">
                <a:solidFill>
                  <a:srgbClr val="204A87"/>
                </a:solidFill>
                <a:effectLst/>
                <a:latin typeface="SFMono-Regular"/>
              </a:rPr>
              <a:t>park</a:t>
            </a:r>
            <a:r>
              <a:rPr lang="en-US" sz="2000" b="0" i="0" dirty="0">
                <a:solidFill>
                  <a:srgbClr val="000000"/>
                </a:solidFill>
                <a:effectLst/>
                <a:latin typeface="SFMono-Regular"/>
              </a:rPr>
              <a:t>(</a:t>
            </a:r>
            <a:r>
              <a:rPr lang="en-US" sz="2000" b="1" i="0" dirty="0">
                <a:solidFill>
                  <a:srgbClr val="204A87"/>
                </a:solidFill>
                <a:effectLst/>
                <a:latin typeface="SFMono-Regular"/>
              </a:rPr>
              <a:t>drive</a:t>
            </a:r>
            <a:r>
              <a:rPr lang="en-US" sz="2000" b="0" i="0" dirty="0">
                <a:solidFill>
                  <a:srgbClr val="000000"/>
                </a:solidFill>
                <a:effectLst/>
                <a:latin typeface="SFMono-Regular"/>
              </a:rPr>
              <a:t>(</a:t>
            </a:r>
            <a:r>
              <a:rPr lang="en-US" sz="2000" b="1" i="0" dirty="0" err="1">
                <a:solidFill>
                  <a:srgbClr val="204A87"/>
                </a:solidFill>
                <a:effectLst/>
                <a:latin typeface="SFMono-Regular"/>
              </a:rPr>
              <a:t>start_car</a:t>
            </a:r>
            <a:r>
              <a:rPr lang="en-US" sz="2000" b="0" i="0" dirty="0">
                <a:solidFill>
                  <a:srgbClr val="000000"/>
                </a:solidFill>
                <a:effectLst/>
                <a:latin typeface="SFMono-Regular"/>
              </a:rPr>
              <a:t>(</a:t>
            </a:r>
            <a:r>
              <a:rPr lang="en-US" sz="2000" b="1" i="0" dirty="0" err="1">
                <a:solidFill>
                  <a:srgbClr val="204A87"/>
                </a:solidFill>
                <a:effectLst/>
                <a:latin typeface="SFMono-Regular"/>
              </a:rPr>
              <a:t>unlock_car</a:t>
            </a:r>
            <a:r>
              <a:rPr lang="en-US" sz="2000" b="0" i="0" dirty="0">
                <a:solidFill>
                  <a:srgbClr val="000000"/>
                </a:solidFill>
                <a:effectLst/>
                <a:latin typeface="SFMono-Regular"/>
              </a:rPr>
              <a:t>(</a:t>
            </a:r>
            <a:r>
              <a:rPr lang="en-US" sz="2000" b="1" i="0" dirty="0">
                <a:solidFill>
                  <a:srgbClr val="204A87"/>
                </a:solidFill>
                <a:effectLst/>
                <a:latin typeface="SFMono-Regular"/>
              </a:rPr>
              <a:t>find</a:t>
            </a:r>
            <a:r>
              <a:rPr lang="en-US" sz="2000" b="0" i="0" dirty="0">
                <a:solidFill>
                  <a:srgbClr val="000000"/>
                </a:solidFill>
                <a:effectLst/>
                <a:latin typeface="SFMono-Regular"/>
              </a:rPr>
              <a:t>(</a:t>
            </a:r>
            <a:r>
              <a:rPr lang="en-US" sz="2000" b="0" i="0" dirty="0">
                <a:solidFill>
                  <a:srgbClr val="4E9A06"/>
                </a:solidFill>
                <a:effectLst/>
                <a:latin typeface="SFMono-Regular"/>
              </a:rPr>
              <a:t>"keys"</a:t>
            </a:r>
            <a:r>
              <a:rPr lang="en-US" sz="2000" b="0" i="0" dirty="0">
                <a:solidFill>
                  <a:srgbClr val="000000"/>
                </a:solidFill>
                <a:effectLst/>
                <a:latin typeface="SFMono-Regular"/>
              </a:rPr>
              <a:t>))), </a:t>
            </a:r>
            <a:r>
              <a:rPr lang="en-US" sz="2000" b="0" i="0" dirty="0">
                <a:solidFill>
                  <a:srgbClr val="204A87"/>
                </a:solidFill>
                <a:effectLst/>
                <a:latin typeface="SFMono-Regular"/>
              </a:rPr>
              <a:t>to =</a:t>
            </a:r>
            <a:r>
              <a:rPr lang="en-US" sz="2000" b="0" i="0" dirty="0">
                <a:solidFill>
                  <a:srgbClr val="000000"/>
                </a:solidFill>
                <a:effectLst/>
                <a:latin typeface="SFMono-Regular"/>
              </a:rPr>
              <a:t> </a:t>
            </a:r>
            <a:r>
              <a:rPr lang="en-US" sz="2000" b="0" i="0" dirty="0">
                <a:solidFill>
                  <a:srgbClr val="4E9A06"/>
                </a:solidFill>
                <a:effectLst/>
                <a:latin typeface="SFMono-Regular"/>
              </a:rPr>
              <a:t>"work"</a:t>
            </a:r>
            <a:r>
              <a:rPr lang="en-US" sz="2000" b="0" i="0" dirty="0">
                <a:solidFill>
                  <a:srgbClr val="000000"/>
                </a:solidFill>
                <a:effectLst/>
                <a:latin typeface="SFMono-Regular"/>
              </a:rPr>
              <a:t>))</a:t>
            </a:r>
            <a:endParaRPr lang="en-US" sz="2000" dirty="0">
              <a:effectLst/>
              <a:latin typeface="Consolas" panose="020B0609020204030204" pitchFamily="49" charset="0"/>
              <a:ea typeface="Aptos" panose="020B000402020202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1CA4F49A-6C7F-52A4-D015-FD8B71AD57E9}"/>
              </a:ext>
            </a:extLst>
          </p:cNvPr>
          <p:cNvSpPr/>
          <p:nvPr/>
        </p:nvSpPr>
        <p:spPr>
          <a:xfrm>
            <a:off x="6096000" y="4837853"/>
            <a:ext cx="3653434" cy="190690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2000" b="0" i="0" dirty="0">
                <a:solidFill>
                  <a:srgbClr val="000000"/>
                </a:solidFill>
                <a:effectLst/>
                <a:latin typeface="SFMono-Regular"/>
              </a:rPr>
              <a:t>&gt; </a:t>
            </a:r>
            <a:r>
              <a:rPr lang="en-US" sz="2000" b="1" i="0" dirty="0">
                <a:solidFill>
                  <a:srgbClr val="204A87"/>
                </a:solidFill>
                <a:effectLst/>
                <a:latin typeface="SFMono-Regular"/>
              </a:rPr>
              <a:t>find</a:t>
            </a:r>
            <a:r>
              <a:rPr lang="en-US" sz="2000" b="0" i="0" dirty="0">
                <a:solidFill>
                  <a:srgbClr val="000000"/>
                </a:solidFill>
                <a:effectLst/>
                <a:latin typeface="SFMono-Regular"/>
              </a:rPr>
              <a:t>(</a:t>
            </a:r>
            <a:r>
              <a:rPr lang="en-US" sz="2000" b="0" i="0" dirty="0">
                <a:solidFill>
                  <a:srgbClr val="4E9A06"/>
                </a:solidFill>
                <a:effectLst/>
                <a:latin typeface="SFMono-Regular"/>
              </a:rPr>
              <a:t>"keys"</a:t>
            </a:r>
            <a:r>
              <a:rPr lang="en-US" sz="2000" b="0" i="0" dirty="0">
                <a:solidFill>
                  <a:srgbClr val="000000"/>
                </a:solidFill>
                <a:effectLst/>
                <a:latin typeface="SFMono-Regular"/>
              </a:rPr>
              <a:t>) </a:t>
            </a:r>
            <a:r>
              <a:rPr lang="en-US" sz="2000" b="1" i="0" dirty="0">
                <a:solidFill>
                  <a:srgbClr val="CE5C00"/>
                </a:solidFill>
                <a:effectLst/>
                <a:latin typeface="SFMono-Regular"/>
              </a:rPr>
              <a:t>|&gt;</a:t>
            </a:r>
            <a:r>
              <a:rPr lang="en-US" sz="2000" b="0" i="0" dirty="0">
                <a:solidFill>
                  <a:srgbClr val="000000"/>
                </a:solidFill>
                <a:effectLst/>
                <a:latin typeface="SFMono-Regular"/>
              </a:rPr>
              <a:t> </a:t>
            </a:r>
            <a:br>
              <a:rPr lang="en-US" sz="2000" b="0" i="0" dirty="0">
                <a:solidFill>
                  <a:srgbClr val="000000"/>
                </a:solidFill>
                <a:effectLst/>
                <a:latin typeface="SFMono-Regular"/>
              </a:rPr>
            </a:br>
            <a:r>
              <a:rPr lang="en-US" sz="2000" b="0" i="0" dirty="0">
                <a:solidFill>
                  <a:srgbClr val="000000"/>
                </a:solidFill>
                <a:effectLst/>
                <a:latin typeface="SFMono-Regular"/>
              </a:rPr>
              <a:t>       </a:t>
            </a:r>
            <a:r>
              <a:rPr lang="en-US" sz="2000" b="1" i="0" dirty="0" err="1">
                <a:solidFill>
                  <a:srgbClr val="204A87"/>
                </a:solidFill>
                <a:effectLst/>
                <a:latin typeface="SFMono-Regular"/>
              </a:rPr>
              <a:t>unlock_car</a:t>
            </a:r>
            <a:r>
              <a:rPr lang="en-US" sz="2000" b="0" i="0" dirty="0">
                <a:solidFill>
                  <a:srgbClr val="000000"/>
                </a:solidFill>
                <a:effectLst/>
                <a:latin typeface="SFMono-Regular"/>
              </a:rPr>
              <a:t>() </a:t>
            </a:r>
            <a:r>
              <a:rPr lang="en-US" sz="2000" b="1" i="0" dirty="0">
                <a:solidFill>
                  <a:srgbClr val="CE5C00"/>
                </a:solidFill>
                <a:effectLst/>
                <a:latin typeface="SFMono-Regular"/>
              </a:rPr>
              <a:t>|&gt;</a:t>
            </a:r>
            <a:r>
              <a:rPr lang="en-US" sz="2000" b="0" i="0" dirty="0">
                <a:solidFill>
                  <a:srgbClr val="000000"/>
                </a:solidFill>
                <a:effectLst/>
                <a:latin typeface="SFMono-Regular"/>
              </a:rPr>
              <a:t> </a:t>
            </a:r>
            <a:br>
              <a:rPr lang="en-US" sz="2000" b="0" i="0" dirty="0">
                <a:solidFill>
                  <a:srgbClr val="000000"/>
                </a:solidFill>
                <a:effectLst/>
                <a:latin typeface="SFMono-Regular"/>
              </a:rPr>
            </a:br>
            <a:r>
              <a:rPr lang="en-US" sz="2000" b="0" i="0" dirty="0">
                <a:solidFill>
                  <a:srgbClr val="000000"/>
                </a:solidFill>
                <a:effectLst/>
                <a:latin typeface="SFMono-Regular"/>
              </a:rPr>
              <a:t>       </a:t>
            </a:r>
            <a:r>
              <a:rPr lang="en-US" sz="2000" b="1" i="0" dirty="0" err="1">
                <a:solidFill>
                  <a:srgbClr val="204A87"/>
                </a:solidFill>
                <a:effectLst/>
                <a:latin typeface="SFMono-Regular"/>
              </a:rPr>
              <a:t>start_car</a:t>
            </a:r>
            <a:r>
              <a:rPr lang="en-US" sz="2000" b="0" i="0" dirty="0">
                <a:solidFill>
                  <a:srgbClr val="000000"/>
                </a:solidFill>
                <a:effectLst/>
                <a:latin typeface="SFMono-Regular"/>
              </a:rPr>
              <a:t>() </a:t>
            </a:r>
            <a:r>
              <a:rPr lang="en-US" sz="2000" b="1" i="0" dirty="0">
                <a:solidFill>
                  <a:srgbClr val="CE5C00"/>
                </a:solidFill>
                <a:effectLst/>
                <a:latin typeface="SFMono-Regular"/>
              </a:rPr>
              <a:t>|&gt;</a:t>
            </a:r>
            <a:br>
              <a:rPr lang="en-US" sz="2000" b="0" i="0" dirty="0">
                <a:solidFill>
                  <a:srgbClr val="000000"/>
                </a:solidFill>
                <a:effectLst/>
                <a:latin typeface="SFMono-Regular"/>
              </a:rPr>
            </a:br>
            <a:r>
              <a:rPr lang="en-US" sz="2000" b="0" i="0" dirty="0">
                <a:solidFill>
                  <a:srgbClr val="000000"/>
                </a:solidFill>
                <a:effectLst/>
                <a:latin typeface="SFMono-Regular"/>
              </a:rPr>
              <a:t>       </a:t>
            </a:r>
            <a:r>
              <a:rPr lang="en-US" sz="2000" b="1" i="0" dirty="0">
                <a:solidFill>
                  <a:srgbClr val="204A87"/>
                </a:solidFill>
                <a:effectLst/>
                <a:latin typeface="SFMono-Regular"/>
              </a:rPr>
              <a:t>drive</a:t>
            </a:r>
            <a:r>
              <a:rPr lang="en-US" sz="2000" b="0" i="0" dirty="0">
                <a:solidFill>
                  <a:srgbClr val="000000"/>
                </a:solidFill>
                <a:effectLst/>
                <a:latin typeface="SFMono-Regular"/>
              </a:rPr>
              <a:t>(</a:t>
            </a:r>
            <a:r>
              <a:rPr lang="en-US" sz="2000" b="0" i="0" dirty="0">
                <a:solidFill>
                  <a:srgbClr val="204A87"/>
                </a:solidFill>
                <a:effectLst/>
                <a:latin typeface="SFMono-Regular"/>
              </a:rPr>
              <a:t>to =</a:t>
            </a:r>
            <a:r>
              <a:rPr lang="en-US" sz="2000" b="0" i="0" dirty="0">
                <a:solidFill>
                  <a:srgbClr val="000000"/>
                </a:solidFill>
                <a:effectLst/>
                <a:latin typeface="SFMono-Regular"/>
              </a:rPr>
              <a:t> </a:t>
            </a:r>
            <a:r>
              <a:rPr lang="en-US" sz="2000" b="0" i="0" dirty="0">
                <a:solidFill>
                  <a:srgbClr val="4E9A06"/>
                </a:solidFill>
                <a:effectLst/>
                <a:latin typeface="SFMono-Regular"/>
              </a:rPr>
              <a:t>"work"</a:t>
            </a:r>
            <a:r>
              <a:rPr lang="en-US" sz="2000" b="0" i="0" dirty="0">
                <a:solidFill>
                  <a:srgbClr val="000000"/>
                </a:solidFill>
                <a:effectLst/>
                <a:latin typeface="SFMono-Regular"/>
              </a:rPr>
              <a:t>) </a:t>
            </a:r>
            <a:r>
              <a:rPr lang="en-US" sz="2000" b="1" i="0" dirty="0">
                <a:solidFill>
                  <a:srgbClr val="CE5C00"/>
                </a:solidFill>
                <a:effectLst/>
                <a:latin typeface="SFMono-Regular"/>
              </a:rPr>
              <a:t>|&gt;</a:t>
            </a:r>
            <a:r>
              <a:rPr lang="en-US" sz="2000" b="0" i="0" dirty="0">
                <a:solidFill>
                  <a:srgbClr val="000000"/>
                </a:solidFill>
                <a:effectLst/>
                <a:latin typeface="SFMono-Regular"/>
              </a:rPr>
              <a:t> </a:t>
            </a:r>
            <a:br>
              <a:rPr lang="en-US" sz="2000" b="0" i="0" dirty="0">
                <a:solidFill>
                  <a:srgbClr val="000000"/>
                </a:solidFill>
                <a:effectLst/>
                <a:latin typeface="SFMono-Regular"/>
              </a:rPr>
            </a:br>
            <a:r>
              <a:rPr lang="en-US" sz="2000" b="0" i="0" dirty="0">
                <a:solidFill>
                  <a:srgbClr val="000000"/>
                </a:solidFill>
                <a:effectLst/>
                <a:latin typeface="SFMono-Regular"/>
              </a:rPr>
              <a:t>       </a:t>
            </a:r>
            <a:r>
              <a:rPr lang="en-US" sz="2000" b="1" i="0" dirty="0">
                <a:solidFill>
                  <a:srgbClr val="204A87"/>
                </a:solidFill>
                <a:effectLst/>
                <a:latin typeface="SFMono-Regular"/>
              </a:rPr>
              <a:t>park</a:t>
            </a:r>
            <a:r>
              <a:rPr lang="en-US" sz="2000" b="0" i="0" dirty="0">
                <a:solidFill>
                  <a:srgbClr val="000000"/>
                </a:solidFill>
                <a:effectLst/>
                <a:latin typeface="SFMono-Regular"/>
              </a:rPr>
              <a:t>()</a:t>
            </a:r>
            <a:endParaRPr lang="en-US" sz="2000" dirty="0">
              <a:effectLst/>
              <a:latin typeface="Consolas" panose="020B0609020204030204" pitchFamily="49"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705355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1124A-7493-6E0F-A106-B05892A0F0D9}"/>
              </a:ext>
            </a:extLst>
          </p:cNvPr>
          <p:cNvSpPr>
            <a:spLocks noGrp="1"/>
          </p:cNvSpPr>
          <p:nvPr>
            <p:ph type="title"/>
          </p:nvPr>
        </p:nvSpPr>
        <p:spPr/>
        <p:txBody>
          <a:bodyPr/>
          <a:lstStyle/>
          <a:p>
            <a:r>
              <a:rPr lang="en-US" dirty="0"/>
              <a:t>Error Are Puzzles not Problems</a:t>
            </a:r>
          </a:p>
        </p:txBody>
      </p:sp>
      <p:sp>
        <p:nvSpPr>
          <p:cNvPr id="3" name="Content Placeholder 2">
            <a:extLst>
              <a:ext uri="{FF2B5EF4-FFF2-40B4-BE49-F238E27FC236}">
                <a16:creationId xmlns:a16="http://schemas.microsoft.com/office/drawing/2014/main" id="{D65EAC5A-6C5B-3F64-F937-F0A43792BC5F}"/>
              </a:ext>
            </a:extLst>
          </p:cNvPr>
          <p:cNvSpPr>
            <a:spLocks noGrp="1"/>
          </p:cNvSpPr>
          <p:nvPr>
            <p:ph idx="1"/>
          </p:nvPr>
        </p:nvSpPr>
        <p:spPr>
          <a:xfrm>
            <a:off x="838200" y="1825625"/>
            <a:ext cx="5761383" cy="4351338"/>
          </a:xfrm>
        </p:spPr>
        <p:txBody>
          <a:bodyPr/>
          <a:lstStyle/>
          <a:p>
            <a:r>
              <a:rPr lang="en-US" dirty="0"/>
              <a:t>Importing data into R often brings errors or unexpected issues.</a:t>
            </a:r>
          </a:p>
          <a:p>
            <a:endParaRPr lang="en-US" dirty="0"/>
          </a:p>
          <a:p>
            <a:r>
              <a:rPr lang="en-US" dirty="0"/>
              <a:t>Let’s chat about errors and reframe them as puzzles</a:t>
            </a:r>
          </a:p>
          <a:p>
            <a:endParaRPr lang="en-US" dirty="0"/>
          </a:p>
          <a:p>
            <a:r>
              <a:rPr lang="en-US" dirty="0"/>
              <a:t>Every error has a message and there are clues in it! </a:t>
            </a:r>
          </a:p>
        </p:txBody>
      </p:sp>
      <p:sp>
        <p:nvSpPr>
          <p:cNvPr id="4" name="Slide Number Placeholder 3">
            <a:extLst>
              <a:ext uri="{FF2B5EF4-FFF2-40B4-BE49-F238E27FC236}">
                <a16:creationId xmlns:a16="http://schemas.microsoft.com/office/drawing/2014/main" id="{7B620BD0-762E-A24F-3B19-370892F22183}"/>
              </a:ext>
            </a:extLst>
          </p:cNvPr>
          <p:cNvSpPr>
            <a:spLocks noGrp="1"/>
          </p:cNvSpPr>
          <p:nvPr>
            <p:ph type="sldNum" sz="quarter" idx="12"/>
          </p:nvPr>
        </p:nvSpPr>
        <p:spPr/>
        <p:txBody>
          <a:bodyPr/>
          <a:lstStyle/>
          <a:p>
            <a:fld id="{AAD8A31E-A4F3-4577-8E71-C696B2CAECD5}" type="slidenum">
              <a:rPr lang="en-US" smtClean="0"/>
              <a:t>80</a:t>
            </a:fld>
            <a:endParaRPr lang="en-US"/>
          </a:p>
        </p:txBody>
      </p:sp>
      <p:pic>
        <p:nvPicPr>
          <p:cNvPr id="8" name="Picture 7" descr="Shape&#10;&#10;Description automatically generated with medium confidence">
            <a:extLst>
              <a:ext uri="{FF2B5EF4-FFF2-40B4-BE49-F238E27FC236}">
                <a16:creationId xmlns:a16="http://schemas.microsoft.com/office/drawing/2014/main" id="{F6A1E10A-C215-88EC-8269-B38A9D47237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21359"/>
          <a:stretch/>
        </p:blipFill>
        <p:spPr>
          <a:xfrm flipH="1">
            <a:off x="6059837" y="5070586"/>
            <a:ext cx="3260034" cy="150744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86974C79-EC58-5D8D-1070-92195D49CF1D}"/>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89960" y="2806273"/>
            <a:ext cx="2918358" cy="1938130"/>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8BC68FF3-0453-9EDA-49FC-E287335FC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145" y="5070586"/>
            <a:ext cx="1787414" cy="1787414"/>
          </a:xfrm>
          <a:prstGeom prst="rect">
            <a:avLst/>
          </a:prstGeom>
        </p:spPr>
      </p:pic>
    </p:spTree>
    <p:extLst>
      <p:ext uri="{BB962C8B-B14F-4D97-AF65-F5344CB8AC3E}">
        <p14:creationId xmlns:p14="http://schemas.microsoft.com/office/powerpoint/2010/main" val="22550046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891D-FE88-2306-BF3A-11541AE8B1CD}"/>
              </a:ext>
            </a:extLst>
          </p:cNvPr>
          <p:cNvSpPr>
            <a:spLocks noGrp="1"/>
          </p:cNvSpPr>
          <p:nvPr>
            <p:ph type="title"/>
          </p:nvPr>
        </p:nvSpPr>
        <p:spPr/>
        <p:txBody>
          <a:bodyPr/>
          <a:lstStyle/>
          <a:p>
            <a:r>
              <a:rPr lang="en-US" dirty="0"/>
              <a:t>Errors – Don’t Fret! </a:t>
            </a:r>
          </a:p>
        </p:txBody>
      </p:sp>
      <p:sp>
        <p:nvSpPr>
          <p:cNvPr id="3" name="Content Placeholder 2">
            <a:extLst>
              <a:ext uri="{FF2B5EF4-FFF2-40B4-BE49-F238E27FC236}">
                <a16:creationId xmlns:a16="http://schemas.microsoft.com/office/drawing/2014/main" id="{0810F0D1-B213-122F-7C5B-87589433945D}"/>
              </a:ext>
            </a:extLst>
          </p:cNvPr>
          <p:cNvSpPr>
            <a:spLocks noGrp="1"/>
          </p:cNvSpPr>
          <p:nvPr>
            <p:ph idx="1"/>
          </p:nvPr>
        </p:nvSpPr>
        <p:spPr>
          <a:xfrm>
            <a:off x="838200" y="1825625"/>
            <a:ext cx="5135217" cy="4351338"/>
          </a:xfrm>
        </p:spPr>
        <p:txBody>
          <a:bodyPr/>
          <a:lstStyle/>
          <a:p>
            <a:r>
              <a:rPr lang="en-US" dirty="0"/>
              <a:t>It is VERY normal to get errors every other line starting out</a:t>
            </a:r>
          </a:p>
          <a:p>
            <a:endParaRPr lang="en-US" dirty="0"/>
          </a:p>
          <a:p>
            <a:r>
              <a:rPr lang="en-US" dirty="0"/>
              <a:t>DO NOT WORRY</a:t>
            </a:r>
          </a:p>
          <a:p>
            <a:endParaRPr lang="en-US" dirty="0"/>
          </a:p>
          <a:p>
            <a:r>
              <a:rPr lang="en-US" dirty="0"/>
              <a:t>Error messages are just a clue to get your code closer to running</a:t>
            </a:r>
          </a:p>
        </p:txBody>
      </p:sp>
      <p:sp>
        <p:nvSpPr>
          <p:cNvPr id="4" name="Slide Number Placeholder 3">
            <a:extLst>
              <a:ext uri="{FF2B5EF4-FFF2-40B4-BE49-F238E27FC236}">
                <a16:creationId xmlns:a16="http://schemas.microsoft.com/office/drawing/2014/main" id="{BAF0BC24-3619-495A-6050-2CF1EEEE1407}"/>
              </a:ext>
            </a:extLst>
          </p:cNvPr>
          <p:cNvSpPr>
            <a:spLocks noGrp="1"/>
          </p:cNvSpPr>
          <p:nvPr>
            <p:ph type="sldNum" sz="quarter" idx="12"/>
          </p:nvPr>
        </p:nvSpPr>
        <p:spPr/>
        <p:txBody>
          <a:bodyPr/>
          <a:lstStyle/>
          <a:p>
            <a:fld id="{AAD8A31E-A4F3-4577-8E71-C696B2CAECD5}" type="slidenum">
              <a:rPr lang="en-US" smtClean="0"/>
              <a:t>81</a:t>
            </a:fld>
            <a:endParaRPr lang="en-US" dirty="0"/>
          </a:p>
        </p:txBody>
      </p:sp>
      <p:grpSp>
        <p:nvGrpSpPr>
          <p:cNvPr id="24" name="Group 23">
            <a:extLst>
              <a:ext uri="{FF2B5EF4-FFF2-40B4-BE49-F238E27FC236}">
                <a16:creationId xmlns:a16="http://schemas.microsoft.com/office/drawing/2014/main" id="{52C8E25E-CEA5-57B9-BF32-76ACEF9B5EDD}"/>
              </a:ext>
            </a:extLst>
          </p:cNvPr>
          <p:cNvGrpSpPr/>
          <p:nvPr/>
        </p:nvGrpSpPr>
        <p:grpSpPr>
          <a:xfrm>
            <a:off x="7883387" y="1330328"/>
            <a:ext cx="3470413" cy="3470413"/>
            <a:chOff x="4351683" y="884584"/>
            <a:chExt cx="3470413" cy="3470413"/>
          </a:xfrm>
        </p:grpSpPr>
        <p:sp>
          <p:nvSpPr>
            <p:cNvPr id="16" name="Oval 15">
              <a:extLst>
                <a:ext uri="{FF2B5EF4-FFF2-40B4-BE49-F238E27FC236}">
                  <a16:creationId xmlns:a16="http://schemas.microsoft.com/office/drawing/2014/main" id="{62F0197A-F274-5248-7E3F-0A90C3E7099E}"/>
                </a:ext>
              </a:extLst>
            </p:cNvPr>
            <p:cNvSpPr/>
            <p:nvPr/>
          </p:nvSpPr>
          <p:spPr>
            <a:xfrm>
              <a:off x="4351683" y="884584"/>
              <a:ext cx="3470413" cy="3470413"/>
            </a:xfrm>
            <a:prstGeom prst="ellipse">
              <a:avLst/>
            </a:prstGeom>
            <a:solidFill>
              <a:srgbClr val="FAE60A"/>
            </a:solidFill>
            <a:ln w="1746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DF9E5F-4326-E861-8074-E887F885B015}"/>
                </a:ext>
              </a:extLst>
            </p:cNvPr>
            <p:cNvSpPr/>
            <p:nvPr/>
          </p:nvSpPr>
          <p:spPr>
            <a:xfrm>
              <a:off x="5436704" y="1825625"/>
              <a:ext cx="377687" cy="58958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A63B81B-078E-AF06-F03A-03E12BFD3BC6}"/>
                </a:ext>
              </a:extLst>
            </p:cNvPr>
            <p:cNvSpPr/>
            <p:nvPr/>
          </p:nvSpPr>
          <p:spPr>
            <a:xfrm>
              <a:off x="6376573" y="1851855"/>
              <a:ext cx="377687" cy="58958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782994C-EADC-743D-C37C-69EE31B7FD35}"/>
                </a:ext>
              </a:extLst>
            </p:cNvPr>
            <p:cNvGrpSpPr/>
            <p:nvPr/>
          </p:nvGrpSpPr>
          <p:grpSpPr>
            <a:xfrm>
              <a:off x="4791492" y="1439057"/>
              <a:ext cx="2599187" cy="2160540"/>
              <a:chOff x="4791492" y="1439057"/>
              <a:chExt cx="2599187" cy="2160540"/>
            </a:xfrm>
          </p:grpSpPr>
          <p:sp>
            <p:nvSpPr>
              <p:cNvPr id="20" name="Arc 19">
                <a:extLst>
                  <a:ext uri="{FF2B5EF4-FFF2-40B4-BE49-F238E27FC236}">
                    <a16:creationId xmlns:a16="http://schemas.microsoft.com/office/drawing/2014/main" id="{A9BFC604-7D2E-E932-2407-E1E7C5BB8C57}"/>
                  </a:ext>
                </a:extLst>
              </p:cNvPr>
              <p:cNvSpPr/>
              <p:nvPr/>
            </p:nvSpPr>
            <p:spPr>
              <a:xfrm rot="8027062">
                <a:off x="5032892" y="1471503"/>
                <a:ext cx="2160540" cy="2095647"/>
              </a:xfrm>
              <a:prstGeom prst="arc">
                <a:avLst>
                  <a:gd name="adj1" fmla="val 15290575"/>
                  <a:gd name="adj2" fmla="val 111132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D88D0D4D-1EA7-B8E0-C534-8EC0203E4852}"/>
                  </a:ext>
                </a:extLst>
              </p:cNvPr>
              <p:cNvSpPr/>
              <p:nvPr/>
            </p:nvSpPr>
            <p:spPr>
              <a:xfrm rot="6174491">
                <a:off x="4791492" y="2578280"/>
                <a:ext cx="487017" cy="487017"/>
              </a:xfrm>
              <a:prstGeom prst="arc">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EF5BB3BE-8EF6-4E7F-B17B-CAE072886893}"/>
                  </a:ext>
                </a:extLst>
              </p:cNvPr>
              <p:cNvSpPr/>
              <p:nvPr/>
            </p:nvSpPr>
            <p:spPr>
              <a:xfrm rot="9914206">
                <a:off x="6903662" y="2571686"/>
                <a:ext cx="487017" cy="487017"/>
              </a:xfrm>
              <a:prstGeom prst="arc">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39F313EC-7A2E-7919-8C6C-9E9E74438EE0}"/>
              </a:ext>
            </a:extLst>
          </p:cNvPr>
          <p:cNvSpPr txBox="1"/>
          <p:nvPr/>
        </p:nvSpPr>
        <p:spPr>
          <a:xfrm>
            <a:off x="7768660" y="4802329"/>
            <a:ext cx="3921426" cy="1446550"/>
          </a:xfrm>
          <a:prstGeom prst="rect">
            <a:avLst/>
          </a:prstGeom>
          <a:noFill/>
        </p:spPr>
        <p:txBody>
          <a:bodyPr wrap="square" rtlCol="0">
            <a:spAutoFit/>
          </a:bodyPr>
          <a:lstStyle/>
          <a:p>
            <a:pPr algn="ctr"/>
            <a:r>
              <a:rPr lang="en-US" sz="4400" dirty="0">
                <a:latin typeface="Comic Sans MS" panose="030F0702030302020204" pitchFamily="66" charset="0"/>
              </a:rPr>
              <a:t>Don’t Worry</a:t>
            </a:r>
          </a:p>
          <a:p>
            <a:pPr algn="ctr"/>
            <a:r>
              <a:rPr lang="en-US" sz="4400" dirty="0">
                <a:latin typeface="Comic Sans MS" panose="030F0702030302020204" pitchFamily="66" charset="0"/>
              </a:rPr>
              <a:t>Be Happy</a:t>
            </a:r>
          </a:p>
        </p:txBody>
      </p:sp>
    </p:spTree>
    <p:extLst>
      <p:ext uri="{BB962C8B-B14F-4D97-AF65-F5344CB8AC3E}">
        <p14:creationId xmlns:p14="http://schemas.microsoft.com/office/powerpoint/2010/main" val="3455590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0025-86B4-45A9-B3CA-D80C868E3E02}"/>
              </a:ext>
            </a:extLst>
          </p:cNvPr>
          <p:cNvSpPr>
            <a:spLocks noGrp="1"/>
          </p:cNvSpPr>
          <p:nvPr>
            <p:ph type="title"/>
          </p:nvPr>
        </p:nvSpPr>
        <p:spPr/>
        <p:txBody>
          <a:bodyPr/>
          <a:lstStyle/>
          <a:p>
            <a:r>
              <a:rPr lang="en-US" dirty="0"/>
              <a:t>Some Common Errors</a:t>
            </a:r>
          </a:p>
        </p:txBody>
      </p:sp>
      <p:sp>
        <p:nvSpPr>
          <p:cNvPr id="3" name="Content Placeholder 2">
            <a:extLst>
              <a:ext uri="{FF2B5EF4-FFF2-40B4-BE49-F238E27FC236}">
                <a16:creationId xmlns:a16="http://schemas.microsoft.com/office/drawing/2014/main" id="{3504A33F-C7EF-4FE9-9EAA-E4B881371C75}"/>
              </a:ext>
            </a:extLst>
          </p:cNvPr>
          <p:cNvSpPr>
            <a:spLocks noGrp="1"/>
          </p:cNvSpPr>
          <p:nvPr>
            <p:ph idx="1"/>
          </p:nvPr>
        </p:nvSpPr>
        <p:spPr>
          <a:xfrm>
            <a:off x="838201" y="1556657"/>
            <a:ext cx="6537290" cy="5164818"/>
          </a:xfrm>
        </p:spPr>
        <p:txBody>
          <a:bodyPr>
            <a:noAutofit/>
          </a:bodyPr>
          <a:lstStyle/>
          <a:p>
            <a:pPr marL="0" indent="0">
              <a:buNone/>
            </a:pPr>
            <a:r>
              <a:rPr lang="en-US" sz="3600" dirty="0"/>
              <a:t> </a:t>
            </a:r>
          </a:p>
          <a:p>
            <a:pPr marL="0" indent="0">
              <a:buNone/>
            </a:pPr>
            <a:endParaRPr lang="en-US" sz="1200" dirty="0"/>
          </a:p>
          <a:p>
            <a:r>
              <a:rPr lang="en-US" sz="3200" dirty="0"/>
              <a:t>Misspelling variable/function </a:t>
            </a:r>
          </a:p>
          <a:p>
            <a:r>
              <a:rPr lang="en-US" sz="3200" dirty="0"/>
              <a:t>Not ending a line in parenthesis, comma, etc.</a:t>
            </a:r>
          </a:p>
          <a:p>
            <a:r>
              <a:rPr lang="en-US" sz="3200" dirty="0"/>
              <a:t>Unpaired parentheses/quotes</a:t>
            </a:r>
          </a:p>
          <a:p>
            <a:r>
              <a:rPr lang="en-US" sz="3200" dirty="0"/>
              <a:t>Capitalizing vs no caps</a:t>
            </a:r>
          </a:p>
          <a:p>
            <a:r>
              <a:rPr lang="en-US" sz="3200" dirty="0"/>
              <a:t>Not loading package before calling function</a:t>
            </a:r>
          </a:p>
          <a:p>
            <a:r>
              <a:rPr lang="en-US" sz="3200" dirty="0"/>
              <a:t>Wrong data type is used</a:t>
            </a:r>
          </a:p>
        </p:txBody>
      </p:sp>
      <p:sp>
        <p:nvSpPr>
          <p:cNvPr id="4" name="Slide Number Placeholder 3">
            <a:extLst>
              <a:ext uri="{FF2B5EF4-FFF2-40B4-BE49-F238E27FC236}">
                <a16:creationId xmlns:a16="http://schemas.microsoft.com/office/drawing/2014/main" id="{6169F5A4-6542-4224-9BA3-298696AB56EA}"/>
              </a:ext>
            </a:extLst>
          </p:cNvPr>
          <p:cNvSpPr>
            <a:spLocks noGrp="1"/>
          </p:cNvSpPr>
          <p:nvPr>
            <p:ph type="sldNum" sz="quarter" idx="12"/>
          </p:nvPr>
        </p:nvSpPr>
        <p:spPr/>
        <p:txBody>
          <a:bodyPr/>
          <a:lstStyle/>
          <a:p>
            <a:fld id="{6D95AE55-B5F4-483D-AEFF-E8059F5502F5}" type="slidenum">
              <a:rPr lang="en-US" smtClean="0"/>
              <a:t>82</a:t>
            </a:fld>
            <a:endParaRPr lang="en-US"/>
          </a:p>
        </p:txBody>
      </p:sp>
      <p:sp>
        <p:nvSpPr>
          <p:cNvPr id="5" name="Right Brace 4">
            <a:extLst>
              <a:ext uri="{FF2B5EF4-FFF2-40B4-BE49-F238E27FC236}">
                <a16:creationId xmlns:a16="http://schemas.microsoft.com/office/drawing/2014/main" id="{0B882C29-3706-4FA0-BD80-CE2538734036}"/>
              </a:ext>
            </a:extLst>
          </p:cNvPr>
          <p:cNvSpPr/>
          <p:nvPr/>
        </p:nvSpPr>
        <p:spPr>
          <a:xfrm>
            <a:off x="6707275" y="2505239"/>
            <a:ext cx="361740" cy="2059912"/>
          </a:xfrm>
          <a:prstGeom prst="rightBrace">
            <a:avLst>
              <a:gd name="adj1" fmla="val 88889"/>
              <a:gd name="adj2" fmla="val 48276"/>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A close up of a sign&#10;&#10;Description automatically generated">
            <a:extLst>
              <a:ext uri="{FF2B5EF4-FFF2-40B4-BE49-F238E27FC236}">
                <a16:creationId xmlns:a16="http://schemas.microsoft.com/office/drawing/2014/main" id="{9DDDB986-4922-4142-92B4-B66379C94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958" y="1825624"/>
            <a:ext cx="4229519" cy="1485239"/>
          </a:xfrm>
          <a:prstGeom prst="rect">
            <a:avLst/>
          </a:prstGeom>
        </p:spPr>
      </p:pic>
      <p:sp>
        <p:nvSpPr>
          <p:cNvPr id="9" name="TextBox 8">
            <a:extLst>
              <a:ext uri="{FF2B5EF4-FFF2-40B4-BE49-F238E27FC236}">
                <a16:creationId xmlns:a16="http://schemas.microsoft.com/office/drawing/2014/main" id="{A23DB122-860D-4EE4-A1B2-869E3AB183B3}"/>
              </a:ext>
            </a:extLst>
          </p:cNvPr>
          <p:cNvSpPr txBox="1"/>
          <p:nvPr/>
        </p:nvSpPr>
        <p:spPr>
          <a:xfrm>
            <a:off x="7697037" y="3429000"/>
            <a:ext cx="3245618" cy="1077218"/>
          </a:xfrm>
          <a:prstGeom prst="rect">
            <a:avLst/>
          </a:prstGeom>
          <a:noFill/>
        </p:spPr>
        <p:txBody>
          <a:bodyPr wrap="square" rtlCol="0">
            <a:spAutoFit/>
          </a:bodyPr>
          <a:lstStyle/>
          <a:p>
            <a:pPr algn="ctr"/>
            <a:r>
              <a:rPr lang="en-US" sz="3200" dirty="0"/>
              <a:t>RStudio will help minimize these!</a:t>
            </a:r>
          </a:p>
        </p:txBody>
      </p:sp>
      <p:sp>
        <p:nvSpPr>
          <p:cNvPr id="10" name="Right Brace 9">
            <a:extLst>
              <a:ext uri="{FF2B5EF4-FFF2-40B4-BE49-F238E27FC236}">
                <a16:creationId xmlns:a16="http://schemas.microsoft.com/office/drawing/2014/main" id="{D36D9B9B-1B94-41D4-AEAC-ED67AB06469D}"/>
              </a:ext>
            </a:extLst>
          </p:cNvPr>
          <p:cNvSpPr/>
          <p:nvPr/>
        </p:nvSpPr>
        <p:spPr>
          <a:xfrm>
            <a:off x="7084088" y="4612619"/>
            <a:ext cx="361740" cy="2059912"/>
          </a:xfrm>
          <a:prstGeom prst="rightBrace">
            <a:avLst>
              <a:gd name="adj1" fmla="val 88889"/>
              <a:gd name="adj2" fmla="val 46319"/>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9CE9FBC-40A9-43EB-A92A-351F375B20B9}"/>
              </a:ext>
            </a:extLst>
          </p:cNvPr>
          <p:cNvSpPr txBox="1"/>
          <p:nvPr/>
        </p:nvSpPr>
        <p:spPr>
          <a:xfrm>
            <a:off x="7697037" y="4750022"/>
            <a:ext cx="3245618" cy="1569660"/>
          </a:xfrm>
          <a:prstGeom prst="rect">
            <a:avLst/>
          </a:prstGeom>
          <a:noFill/>
        </p:spPr>
        <p:txBody>
          <a:bodyPr wrap="square" rtlCol="0">
            <a:spAutoFit/>
          </a:bodyPr>
          <a:lstStyle/>
          <a:p>
            <a:pPr algn="ctr"/>
            <a:r>
              <a:rPr lang="en-US" sz="3200" dirty="0"/>
              <a:t>Experience, going slow &amp; thorough minimizes these!</a:t>
            </a:r>
          </a:p>
        </p:txBody>
      </p:sp>
      <p:sp>
        <p:nvSpPr>
          <p:cNvPr id="12" name="Rectangle 11">
            <a:extLst>
              <a:ext uri="{FF2B5EF4-FFF2-40B4-BE49-F238E27FC236}">
                <a16:creationId xmlns:a16="http://schemas.microsoft.com/office/drawing/2014/main" id="{E51FEF0B-33B3-404C-B7D0-153000C6FA8E}"/>
              </a:ext>
            </a:extLst>
          </p:cNvPr>
          <p:cNvSpPr/>
          <p:nvPr/>
        </p:nvSpPr>
        <p:spPr>
          <a:xfrm>
            <a:off x="838200" y="2421653"/>
            <a:ext cx="5673132" cy="2180492"/>
          </a:xfrm>
          <a:prstGeom prst="rect">
            <a:avLst/>
          </a:prstGeom>
          <a:noFill/>
          <a:ln w="57150">
            <a:solidFill>
              <a:srgbClr val="CC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DF263B-DCB3-4C7A-9544-92CEDB0BF9A0}"/>
              </a:ext>
            </a:extLst>
          </p:cNvPr>
          <p:cNvSpPr/>
          <p:nvPr/>
        </p:nvSpPr>
        <p:spPr>
          <a:xfrm>
            <a:off x="838199" y="4602145"/>
            <a:ext cx="6074603" cy="2180492"/>
          </a:xfrm>
          <a:prstGeom prst="rect">
            <a:avLst/>
          </a:prstGeom>
          <a:noFill/>
          <a:ln w="57150">
            <a:solidFill>
              <a:srgbClr val="CC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72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2" end="2"/>
                                            </p:txEl>
                                          </p:spTgt>
                                        </p:tgtEl>
                                        <p:attrNameLst>
                                          <p:attrName>style.color</p:attrName>
                                        </p:attrNameLst>
                                      </p:cBhvr>
                                      <p:to>
                                        <a:srgbClr val="A1A1A1"/>
                                      </p:to>
                                    </p:animClr>
                                  </p:childTnLst>
                                </p:cTn>
                              </p:par>
                              <p:par>
                                <p:cTn id="15" presetID="3" presetClass="emph" presetSubtype="2" fill="hold" nodeType="withEffect">
                                  <p:stCondLst>
                                    <p:cond delay="0"/>
                                  </p:stCondLst>
                                  <p:childTnLst>
                                    <p:animClr clrSpc="rgb" dir="cw">
                                      <p:cBhvr override="childStyle">
                                        <p:cTn id="16" dur="500" fill="hold"/>
                                        <p:tgtEl>
                                          <p:spTgt spid="3">
                                            <p:txEl>
                                              <p:pRg st="3" end="3"/>
                                            </p:txEl>
                                          </p:spTgt>
                                        </p:tgtEl>
                                        <p:attrNameLst>
                                          <p:attrName>style.color</p:attrName>
                                        </p:attrNameLst>
                                      </p:cBhvr>
                                      <p:to>
                                        <a:srgbClr val="A1A1A1"/>
                                      </p:to>
                                    </p:animClr>
                                  </p:childTnLst>
                                </p:cTn>
                              </p:par>
                              <p:par>
                                <p:cTn id="17" presetID="3" presetClass="emph" presetSubtype="2" fill="hold" nodeType="withEffect">
                                  <p:stCondLst>
                                    <p:cond delay="0"/>
                                  </p:stCondLst>
                                  <p:childTnLst>
                                    <p:animClr clrSpc="rgb" dir="cw">
                                      <p:cBhvr override="childStyle">
                                        <p:cTn id="18" dur="500" fill="hold"/>
                                        <p:tgtEl>
                                          <p:spTgt spid="3">
                                            <p:txEl>
                                              <p:pRg st="4" end="4"/>
                                            </p:txEl>
                                          </p:spTgt>
                                        </p:tgtEl>
                                        <p:attrNameLst>
                                          <p:attrName>style.color</p:attrName>
                                        </p:attrNameLst>
                                      </p:cBhvr>
                                      <p:to>
                                        <a:srgbClr val="A1A1A1"/>
                                      </p:to>
                                    </p:animClr>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500" fill="hold"/>
                                        <p:tgtEl>
                                          <p:spTgt spid="3">
                                            <p:txEl>
                                              <p:pRg st="2" end="2"/>
                                            </p:txEl>
                                          </p:spTgt>
                                        </p:tgtEl>
                                        <p:attrNameLst>
                                          <p:attrName>style.color</p:attrName>
                                        </p:attrNameLst>
                                      </p:cBhvr>
                                      <p:to>
                                        <a:schemeClr val="tx1"/>
                                      </p:to>
                                    </p:animClr>
                                  </p:childTnLst>
                                </p:cTn>
                              </p:par>
                              <p:par>
                                <p:cTn id="29" presetID="3" presetClass="emph" presetSubtype="2" fill="hold" nodeType="withEffect">
                                  <p:stCondLst>
                                    <p:cond delay="0"/>
                                  </p:stCondLst>
                                  <p:childTnLst>
                                    <p:animClr clrSpc="rgb" dir="cw">
                                      <p:cBhvr override="childStyle">
                                        <p:cTn id="30" dur="500" fill="hold"/>
                                        <p:tgtEl>
                                          <p:spTgt spid="3">
                                            <p:txEl>
                                              <p:pRg st="3" end="3"/>
                                            </p:txEl>
                                          </p:spTgt>
                                        </p:tgtEl>
                                        <p:attrNameLst>
                                          <p:attrName>style.color</p:attrName>
                                        </p:attrNameLst>
                                      </p:cBhvr>
                                      <p:to>
                                        <a:schemeClr val="tx1"/>
                                      </p:to>
                                    </p:animClr>
                                  </p:childTnLst>
                                </p:cTn>
                              </p:par>
                              <p:par>
                                <p:cTn id="31" presetID="3" presetClass="emph" presetSubtype="2" fill="hold" nodeType="withEffect">
                                  <p:stCondLst>
                                    <p:cond delay="0"/>
                                  </p:stCondLst>
                                  <p:childTnLst>
                                    <p:animClr clrSpc="rgb" dir="cw">
                                      <p:cBhvr override="childStyle">
                                        <p:cTn id="32" dur="500" fill="hold"/>
                                        <p:tgtEl>
                                          <p:spTgt spid="3">
                                            <p:txEl>
                                              <p:pRg st="4" end="4"/>
                                            </p:txEl>
                                          </p:spTgt>
                                        </p:tgtEl>
                                        <p:attrNameLst>
                                          <p:attrName>style.color</p:attrName>
                                        </p:attrNameLst>
                                      </p:cBhvr>
                                      <p:to>
                                        <a:schemeClr val="tx1"/>
                                      </p:to>
                                    </p:animClr>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P spid="12"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39CAC-AE4F-B9F8-CED4-441567C8FBD3}"/>
              </a:ext>
            </a:extLst>
          </p:cNvPr>
          <p:cNvSpPr>
            <a:spLocks noGrp="1"/>
          </p:cNvSpPr>
          <p:nvPr>
            <p:ph type="title"/>
          </p:nvPr>
        </p:nvSpPr>
        <p:spPr/>
        <p:txBody>
          <a:bodyPr/>
          <a:lstStyle/>
          <a:p>
            <a:r>
              <a:rPr lang="en-US" dirty="0"/>
              <a:t>Error Clues – Let’s solve together</a:t>
            </a:r>
          </a:p>
        </p:txBody>
      </p:sp>
      <p:sp>
        <p:nvSpPr>
          <p:cNvPr id="4" name="Slide Number Placeholder 3">
            <a:extLst>
              <a:ext uri="{FF2B5EF4-FFF2-40B4-BE49-F238E27FC236}">
                <a16:creationId xmlns:a16="http://schemas.microsoft.com/office/drawing/2014/main" id="{86A52727-0604-19D5-8517-BE96A083F9C8}"/>
              </a:ext>
            </a:extLst>
          </p:cNvPr>
          <p:cNvSpPr>
            <a:spLocks noGrp="1"/>
          </p:cNvSpPr>
          <p:nvPr>
            <p:ph type="sldNum" sz="quarter" idx="12"/>
          </p:nvPr>
        </p:nvSpPr>
        <p:spPr/>
        <p:txBody>
          <a:bodyPr/>
          <a:lstStyle/>
          <a:p>
            <a:fld id="{AAD8A31E-A4F3-4577-8E71-C696B2CAECD5}" type="slidenum">
              <a:rPr lang="en-US" smtClean="0"/>
              <a:t>83</a:t>
            </a:fld>
            <a:endParaRPr lang="en-US"/>
          </a:p>
        </p:txBody>
      </p:sp>
      <p:pic>
        <p:nvPicPr>
          <p:cNvPr id="6" name="Picture 5" descr="Shape&#10;&#10;Description automatically generated with low confidence">
            <a:extLst>
              <a:ext uri="{FF2B5EF4-FFF2-40B4-BE49-F238E27FC236}">
                <a16:creationId xmlns:a16="http://schemas.microsoft.com/office/drawing/2014/main" id="{A29E265A-BE86-59AB-D2E1-4C6CE0B0B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47922" y="1706563"/>
            <a:ext cx="3144078" cy="3144078"/>
          </a:xfrm>
          <a:prstGeom prst="rect">
            <a:avLst/>
          </a:prstGeom>
        </p:spPr>
      </p:pic>
      <p:sp>
        <p:nvSpPr>
          <p:cNvPr id="8" name="TextBox 7">
            <a:extLst>
              <a:ext uri="{FF2B5EF4-FFF2-40B4-BE49-F238E27FC236}">
                <a16:creationId xmlns:a16="http://schemas.microsoft.com/office/drawing/2014/main" id="{CE3D154F-BA7F-D7B9-2562-42DE9D2AECD7}"/>
              </a:ext>
            </a:extLst>
          </p:cNvPr>
          <p:cNvSpPr txBox="1"/>
          <p:nvPr/>
        </p:nvSpPr>
        <p:spPr>
          <a:xfrm>
            <a:off x="514359" y="2183643"/>
            <a:ext cx="3066545" cy="369332"/>
          </a:xfrm>
          <a:prstGeom prst="rect">
            <a:avLst/>
          </a:prstGeom>
          <a:noFill/>
        </p:spPr>
        <p:txBody>
          <a:bodyPr wrap="none" rtlCol="0">
            <a:spAutoFit/>
          </a:bodyPr>
          <a:lstStyle/>
          <a:p>
            <a:r>
              <a:rPr lang="en-US" dirty="0"/>
              <a:t>unexpected symbol / constant </a:t>
            </a:r>
          </a:p>
        </p:txBody>
      </p:sp>
      <p:sp>
        <p:nvSpPr>
          <p:cNvPr id="10" name="Rectangle 2">
            <a:extLst>
              <a:ext uri="{FF2B5EF4-FFF2-40B4-BE49-F238E27FC236}">
                <a16:creationId xmlns:a16="http://schemas.microsoft.com/office/drawing/2014/main" id="{141A9C03-1AE0-5EF7-CD21-4D66BC72365A}"/>
              </a:ext>
            </a:extLst>
          </p:cNvPr>
          <p:cNvSpPr>
            <a:spLocks noChangeArrowheads="1"/>
          </p:cNvSpPr>
          <p:nvPr/>
        </p:nvSpPr>
        <p:spPr bwMode="auto">
          <a:xfrm>
            <a:off x="651735" y="2529892"/>
            <a:ext cx="4685578"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FF"/>
                </a:solidFill>
                <a:effectLst/>
                <a:latin typeface="Lucida Console" panose="020B0609040504020204" pitchFamily="49" charset="0"/>
              </a:rPr>
              <a:t>&gt; summary(c(1, 2, 4) digits = 2) </a:t>
            </a:r>
            <a:br>
              <a:rPr kumimoji="0" lang="en-US" altLang="en-US" sz="1050" b="0" i="0" u="none" strike="noStrike" cap="none" normalizeH="0" baseline="0" dirty="0">
                <a:ln>
                  <a:noFill/>
                </a:ln>
                <a:solidFill>
                  <a:srgbClr val="0000FF"/>
                </a:solidFill>
                <a:effectLst/>
                <a:latin typeface="Lucida Console" panose="020B0609040504020204" pitchFamily="49" charset="0"/>
              </a:rPr>
            </a:br>
            <a:r>
              <a:rPr kumimoji="0" lang="en-US" altLang="en-US" sz="1050" b="0" i="0" u="none" strike="noStrike" cap="none" normalizeH="0" baseline="0" dirty="0">
                <a:ln>
                  <a:noFill/>
                </a:ln>
                <a:solidFill>
                  <a:srgbClr val="0000FF"/>
                </a:solidFill>
                <a:effectLst/>
                <a:latin typeface="Lucida Console" panose="020B0609040504020204" pitchFamily="49" charset="0"/>
              </a:rPr>
              <a:t>  </a:t>
            </a:r>
            <a:r>
              <a:rPr kumimoji="0" lang="en-US" altLang="en-US" sz="1050" b="0" i="0" u="none" strike="noStrike" cap="none" normalizeH="0" baseline="0" dirty="0">
                <a:ln>
                  <a:noFill/>
                </a:ln>
                <a:solidFill>
                  <a:srgbClr val="C5060B"/>
                </a:solidFill>
                <a:effectLst/>
                <a:latin typeface="Lucida Console" panose="020B0609040504020204" pitchFamily="49" charset="0"/>
              </a:rPr>
              <a:t>Error: unexpected symbol in "summary(c(1, 2, 4) digits"</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2435109-3259-7EC7-D97A-4AA4C46377F9}"/>
              </a:ext>
            </a:extLst>
          </p:cNvPr>
          <p:cNvSpPr>
            <a:spLocks noChangeArrowheads="1"/>
          </p:cNvSpPr>
          <p:nvPr/>
        </p:nvSpPr>
        <p:spPr bwMode="auto">
          <a:xfrm>
            <a:off x="651737" y="3097967"/>
            <a:ext cx="4440318"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050" b="0" i="0" u="none" strike="noStrike" cap="none" normalizeH="0" baseline="0" dirty="0">
                <a:ln>
                  <a:noFill/>
                </a:ln>
                <a:solidFill>
                  <a:srgbClr val="0000FF"/>
                </a:solidFill>
                <a:effectLst/>
                <a:latin typeface="Lucida Console" panose="020B0609040504020204" pitchFamily="49" charset="0"/>
              </a:rPr>
              <a:t>&gt; mean(c(1,2 4)) </a:t>
            </a:r>
          </a:p>
          <a:p>
            <a:pPr marR="0" lvl="0" algn="l" defTabSz="914400" rtl="0" eaLnBrk="0" fontAlgn="base" latinLnBrk="0" hangingPunct="0">
              <a:lnSpc>
                <a:spcPct val="100000"/>
              </a:lnSpc>
              <a:spcBef>
                <a:spcPct val="0"/>
              </a:spcBef>
              <a:spcAft>
                <a:spcPct val="0"/>
              </a:spcAft>
              <a:buClrTx/>
              <a:buSzTx/>
              <a:tabLst/>
            </a:pPr>
            <a:r>
              <a:rPr kumimoji="0" lang="en-US" altLang="en-US" sz="1050" b="0" i="0" u="none" strike="noStrike" cap="none" normalizeH="0" baseline="0" dirty="0">
                <a:ln>
                  <a:noFill/>
                </a:ln>
                <a:solidFill>
                  <a:srgbClr val="C5060B"/>
                </a:solidFill>
                <a:effectLst/>
                <a:latin typeface="Lucida Console" panose="020B0609040504020204" pitchFamily="49" charset="0"/>
              </a:rPr>
              <a:t>  Error: unexpected numeric constant in "mean(c(1,2 4"</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3" name="Content Placeholder 12">
            <a:extLst>
              <a:ext uri="{FF2B5EF4-FFF2-40B4-BE49-F238E27FC236}">
                <a16:creationId xmlns:a16="http://schemas.microsoft.com/office/drawing/2014/main" id="{EE9A3158-2127-CC45-0DE9-EAD1A84D6910}"/>
              </a:ext>
            </a:extLst>
          </p:cNvPr>
          <p:cNvSpPr>
            <a:spLocks noGrp="1"/>
          </p:cNvSpPr>
          <p:nvPr>
            <p:ph idx="1"/>
          </p:nvPr>
        </p:nvSpPr>
        <p:spPr>
          <a:xfrm>
            <a:off x="838200" y="1825625"/>
            <a:ext cx="10515600" cy="639279"/>
          </a:xfrm>
        </p:spPr>
        <p:txBody>
          <a:bodyPr/>
          <a:lstStyle/>
          <a:p>
            <a:pPr marL="0" indent="0">
              <a:buNone/>
            </a:pPr>
            <a:r>
              <a:rPr lang="en-US" dirty="0"/>
              <a:t>Error:						Solution:</a:t>
            </a:r>
          </a:p>
        </p:txBody>
      </p:sp>
      <p:sp>
        <p:nvSpPr>
          <p:cNvPr id="14" name="TextBox 13">
            <a:extLst>
              <a:ext uri="{FF2B5EF4-FFF2-40B4-BE49-F238E27FC236}">
                <a16:creationId xmlns:a16="http://schemas.microsoft.com/office/drawing/2014/main" id="{342105C1-52E5-85B1-2A3D-F977C80B26DA}"/>
              </a:ext>
            </a:extLst>
          </p:cNvPr>
          <p:cNvSpPr txBox="1"/>
          <p:nvPr/>
        </p:nvSpPr>
        <p:spPr>
          <a:xfrm>
            <a:off x="6447185" y="2630013"/>
            <a:ext cx="2299252" cy="646331"/>
          </a:xfrm>
          <a:prstGeom prst="rect">
            <a:avLst/>
          </a:prstGeom>
          <a:noFill/>
        </p:spPr>
        <p:txBody>
          <a:bodyPr wrap="square" rtlCol="0">
            <a:spAutoFit/>
          </a:bodyPr>
          <a:lstStyle/>
          <a:p>
            <a:r>
              <a:rPr lang="en-US" dirty="0"/>
              <a:t>Check for commas, parentheses</a:t>
            </a:r>
          </a:p>
        </p:txBody>
      </p:sp>
      <p:sp>
        <p:nvSpPr>
          <p:cNvPr id="15" name="Rectangle 4">
            <a:extLst>
              <a:ext uri="{FF2B5EF4-FFF2-40B4-BE49-F238E27FC236}">
                <a16:creationId xmlns:a16="http://schemas.microsoft.com/office/drawing/2014/main" id="{B3E7A5AC-62AD-AEBD-B631-23A7C4972EAB}"/>
              </a:ext>
            </a:extLst>
          </p:cNvPr>
          <p:cNvSpPr>
            <a:spLocks noChangeArrowheads="1"/>
          </p:cNvSpPr>
          <p:nvPr/>
        </p:nvSpPr>
        <p:spPr bwMode="auto">
          <a:xfrm>
            <a:off x="651735" y="4072451"/>
            <a:ext cx="4002154" cy="4847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FF"/>
                </a:solidFill>
                <a:effectLst/>
                <a:latin typeface="Lucida Console" panose="020B0609040504020204" pitchFamily="49" charset="0"/>
              </a:rPr>
              <a:t>&gt; red.csv("data/thedudeabides.csv") </a:t>
            </a:r>
            <a:br>
              <a:rPr kumimoji="0" lang="en-US" altLang="en-US" sz="1050" b="0" i="0" u="none" strike="noStrike" cap="none" normalizeH="0" baseline="0" dirty="0">
                <a:ln>
                  <a:noFill/>
                </a:ln>
                <a:solidFill>
                  <a:srgbClr val="0000FF"/>
                </a:solidFill>
                <a:effectLst/>
                <a:latin typeface="Lucida Console" panose="020B0609040504020204" pitchFamily="49" charset="0"/>
              </a:rPr>
            </a:br>
            <a:r>
              <a:rPr kumimoji="0" lang="en-US" altLang="en-US" sz="1050" b="0" i="0" u="none" strike="noStrike" cap="none" normalizeH="0" baseline="0" dirty="0">
                <a:ln>
                  <a:noFill/>
                </a:ln>
                <a:solidFill>
                  <a:srgbClr val="0000FF"/>
                </a:solidFill>
                <a:effectLst/>
                <a:latin typeface="Lucida Console" panose="020B0609040504020204" pitchFamily="49" charset="0"/>
              </a:rPr>
              <a:t>  </a:t>
            </a:r>
            <a:r>
              <a:rPr kumimoji="0" lang="en-US" altLang="en-US" sz="1050" b="0" i="0" u="none" strike="noStrike" cap="none" normalizeH="0" baseline="0" dirty="0">
                <a:ln>
                  <a:noFill/>
                </a:ln>
                <a:solidFill>
                  <a:srgbClr val="C5060B"/>
                </a:solidFill>
                <a:effectLst/>
                <a:latin typeface="Lucida Console" panose="020B0609040504020204" pitchFamily="49" charset="0"/>
              </a:rPr>
              <a:t>Error in red.csv("data/thedudeabides.csv") : could not find function "red</a:t>
            </a:r>
            <a:r>
              <a:rPr lang="en-US" altLang="en-US" sz="1050" dirty="0">
                <a:solidFill>
                  <a:srgbClr val="C5060B"/>
                </a:solidFill>
                <a:latin typeface="Lucida Console" panose="020B0609040504020204" pitchFamily="49" charset="0"/>
              </a:rPr>
              <a:t>.</a:t>
            </a:r>
            <a:r>
              <a:rPr kumimoji="0" lang="en-US" altLang="en-US" sz="1050" b="0" i="0" u="none" strike="noStrike" cap="none" normalizeH="0" baseline="0" dirty="0">
                <a:ln>
                  <a:noFill/>
                </a:ln>
                <a:solidFill>
                  <a:srgbClr val="C5060B"/>
                </a:solidFill>
                <a:effectLst/>
                <a:latin typeface="Lucida Console" panose="020B0609040504020204" pitchFamily="49" charset="0"/>
              </a:rPr>
              <a:t>csv"</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44E64D8E-13BA-E538-967D-2A148DF3FAB9}"/>
              </a:ext>
            </a:extLst>
          </p:cNvPr>
          <p:cNvSpPr txBox="1"/>
          <p:nvPr/>
        </p:nvSpPr>
        <p:spPr>
          <a:xfrm>
            <a:off x="514359" y="3736810"/>
            <a:ext cx="2330766" cy="369332"/>
          </a:xfrm>
          <a:prstGeom prst="rect">
            <a:avLst/>
          </a:prstGeom>
          <a:noFill/>
        </p:spPr>
        <p:txBody>
          <a:bodyPr wrap="none" rtlCol="0">
            <a:spAutoFit/>
          </a:bodyPr>
          <a:lstStyle/>
          <a:p>
            <a:r>
              <a:rPr lang="en-US" dirty="0"/>
              <a:t>could not find function</a:t>
            </a:r>
          </a:p>
        </p:txBody>
      </p:sp>
      <p:sp>
        <p:nvSpPr>
          <p:cNvPr id="17" name="Rectangle 5">
            <a:extLst>
              <a:ext uri="{FF2B5EF4-FFF2-40B4-BE49-F238E27FC236}">
                <a16:creationId xmlns:a16="http://schemas.microsoft.com/office/drawing/2014/main" id="{8D494302-7B8F-C4D3-BF4E-00980A8FAB4C}"/>
              </a:ext>
            </a:extLst>
          </p:cNvPr>
          <p:cNvSpPr>
            <a:spLocks noChangeArrowheads="1"/>
          </p:cNvSpPr>
          <p:nvPr/>
        </p:nvSpPr>
        <p:spPr bwMode="auto">
          <a:xfrm>
            <a:off x="651735" y="5538378"/>
            <a:ext cx="4986128"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FF"/>
                </a:solidFill>
                <a:effectLst/>
                <a:latin typeface="Lucida Console" panose="020B0609040504020204" pitchFamily="49" charset="0"/>
              </a:rPr>
              <a:t>&gt; read.csv("data/thedudeabides.csv") </a:t>
            </a:r>
            <a:br>
              <a:rPr kumimoji="0" lang="en-US" altLang="en-US" sz="1050" b="0" i="0" u="none" strike="noStrike" cap="none" normalizeH="0" baseline="0" dirty="0">
                <a:ln>
                  <a:noFill/>
                </a:ln>
                <a:solidFill>
                  <a:srgbClr val="0000FF"/>
                </a:solidFill>
                <a:effectLst/>
                <a:latin typeface="Lucida Console" panose="020B0609040504020204" pitchFamily="49" charset="0"/>
              </a:rPr>
            </a:br>
            <a:r>
              <a:rPr kumimoji="0" lang="en-US" altLang="en-US" sz="1050" b="0" i="0" u="none" strike="noStrike" cap="none" normalizeH="0" baseline="0" dirty="0">
                <a:ln>
                  <a:noFill/>
                </a:ln>
                <a:solidFill>
                  <a:srgbClr val="0000FF"/>
                </a:solidFill>
                <a:effectLst/>
                <a:latin typeface="Lucida Console" panose="020B0609040504020204" pitchFamily="49" charset="0"/>
              </a:rPr>
              <a:t>  </a:t>
            </a:r>
            <a:r>
              <a:rPr kumimoji="0" lang="en-US" altLang="en-US" sz="1050" b="0" i="0" u="none" strike="noStrike" cap="none" normalizeH="0" baseline="0" dirty="0">
                <a:ln>
                  <a:noFill/>
                </a:ln>
                <a:solidFill>
                  <a:srgbClr val="C5060B"/>
                </a:solidFill>
                <a:effectLst/>
                <a:latin typeface="Lucida Console" panose="020B0609040504020204" pitchFamily="49" charset="0"/>
              </a:rPr>
              <a:t>Error in file(file, "rt") : cannot open the connection In addition: Warning message: In file(file, "rt") : cannot open file 'data/thedudeabides.csv': No such file or directory</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56541A08-A2D8-AA92-3CB8-542288BF0151}"/>
              </a:ext>
            </a:extLst>
          </p:cNvPr>
          <p:cNvSpPr txBox="1"/>
          <p:nvPr/>
        </p:nvSpPr>
        <p:spPr>
          <a:xfrm>
            <a:off x="514359" y="5169046"/>
            <a:ext cx="2439194" cy="369332"/>
          </a:xfrm>
          <a:prstGeom prst="rect">
            <a:avLst/>
          </a:prstGeom>
          <a:noFill/>
        </p:spPr>
        <p:txBody>
          <a:bodyPr wrap="none" rtlCol="0">
            <a:spAutoFit/>
          </a:bodyPr>
          <a:lstStyle/>
          <a:p>
            <a:r>
              <a:rPr lang="en-US" dirty="0"/>
              <a:t>No such file or directory</a:t>
            </a:r>
          </a:p>
        </p:txBody>
      </p:sp>
      <p:sp>
        <p:nvSpPr>
          <p:cNvPr id="19" name="TextBox 18">
            <a:extLst>
              <a:ext uri="{FF2B5EF4-FFF2-40B4-BE49-F238E27FC236}">
                <a16:creationId xmlns:a16="http://schemas.microsoft.com/office/drawing/2014/main" id="{05A87FD4-B8DB-B5AD-1255-B1383AC652F3}"/>
              </a:ext>
            </a:extLst>
          </p:cNvPr>
          <p:cNvSpPr txBox="1"/>
          <p:nvPr/>
        </p:nvSpPr>
        <p:spPr>
          <a:xfrm>
            <a:off x="6447185" y="3891504"/>
            <a:ext cx="2299252" cy="646331"/>
          </a:xfrm>
          <a:prstGeom prst="rect">
            <a:avLst/>
          </a:prstGeom>
          <a:noFill/>
        </p:spPr>
        <p:txBody>
          <a:bodyPr wrap="square" rtlCol="0">
            <a:spAutoFit/>
          </a:bodyPr>
          <a:lstStyle/>
          <a:p>
            <a:r>
              <a:rPr lang="en-US" dirty="0"/>
              <a:t>Review spelling; </a:t>
            </a:r>
          </a:p>
          <a:p>
            <a:r>
              <a:rPr lang="en-US" dirty="0"/>
              <a:t>Need to load package</a:t>
            </a:r>
          </a:p>
        </p:txBody>
      </p:sp>
      <p:sp>
        <p:nvSpPr>
          <p:cNvPr id="20" name="TextBox 19">
            <a:extLst>
              <a:ext uri="{FF2B5EF4-FFF2-40B4-BE49-F238E27FC236}">
                <a16:creationId xmlns:a16="http://schemas.microsoft.com/office/drawing/2014/main" id="{244BB5F9-1419-E6BF-BD33-056555B4D167}"/>
              </a:ext>
            </a:extLst>
          </p:cNvPr>
          <p:cNvSpPr txBox="1"/>
          <p:nvPr/>
        </p:nvSpPr>
        <p:spPr>
          <a:xfrm>
            <a:off x="6447185" y="5538377"/>
            <a:ext cx="2299252" cy="646331"/>
          </a:xfrm>
          <a:prstGeom prst="rect">
            <a:avLst/>
          </a:prstGeom>
          <a:noFill/>
        </p:spPr>
        <p:txBody>
          <a:bodyPr wrap="square" rtlCol="0">
            <a:spAutoFit/>
          </a:bodyPr>
          <a:lstStyle/>
          <a:p>
            <a:r>
              <a:rPr lang="en-US" dirty="0"/>
              <a:t>Filename misspelled or folder misnamed</a:t>
            </a:r>
          </a:p>
        </p:txBody>
      </p:sp>
    </p:spTree>
    <p:extLst>
      <p:ext uri="{BB962C8B-B14F-4D97-AF65-F5344CB8AC3E}">
        <p14:creationId xmlns:p14="http://schemas.microsoft.com/office/powerpoint/2010/main" val="296442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14" grpId="0"/>
      <p:bldP spid="15" grpId="0" animBg="1"/>
      <p:bldP spid="16" grpId="0"/>
      <p:bldP spid="17" grpId="0" animBg="1"/>
      <p:bldP spid="18" grpId="0"/>
      <p:bldP spid="19" grpId="0"/>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68B9D7-89AC-7D50-736E-67A8DAD5B69D}"/>
              </a:ext>
            </a:extLst>
          </p:cNvPr>
          <p:cNvSpPr>
            <a:spLocks noGrp="1"/>
          </p:cNvSpPr>
          <p:nvPr>
            <p:ph idx="1"/>
          </p:nvPr>
        </p:nvSpPr>
        <p:spPr>
          <a:xfrm>
            <a:off x="2857500" y="571500"/>
            <a:ext cx="5943600" cy="5470526"/>
          </a:xfrm>
          <a:solidFill>
            <a:schemeClr val="accent2">
              <a:lumMod val="20000"/>
              <a:lumOff val="80000"/>
            </a:schemeClr>
          </a:solidFill>
          <a:ln w="57150">
            <a:solidFill>
              <a:schemeClr val="tx1"/>
            </a:solidFill>
          </a:ln>
        </p:spPr>
        <p:txBody>
          <a:bodyPr>
            <a:normAutofit/>
          </a:bodyPr>
          <a:lstStyle/>
          <a:p>
            <a:pPr marL="0" indent="0" algn="ctr">
              <a:buNone/>
            </a:pPr>
            <a:r>
              <a:rPr lang="en-US" sz="6600" b="1" dirty="0">
                <a:latin typeface="+mj-lt"/>
              </a:rPr>
              <a:t>Embrace the Error</a:t>
            </a:r>
          </a:p>
          <a:p>
            <a:pPr marL="0" indent="0" algn="ctr">
              <a:buNone/>
            </a:pPr>
            <a:endParaRPr lang="en-US" sz="4800" dirty="0"/>
          </a:p>
          <a:p>
            <a:pPr marL="0" indent="0" algn="ctr">
              <a:buNone/>
            </a:pPr>
            <a:r>
              <a:rPr lang="en-US" sz="4800" dirty="0"/>
              <a:t>Errors don’t go away, you just get faster at solving them</a:t>
            </a:r>
          </a:p>
        </p:txBody>
      </p:sp>
      <p:sp>
        <p:nvSpPr>
          <p:cNvPr id="4" name="Slide Number Placeholder 3">
            <a:extLst>
              <a:ext uri="{FF2B5EF4-FFF2-40B4-BE49-F238E27FC236}">
                <a16:creationId xmlns:a16="http://schemas.microsoft.com/office/drawing/2014/main" id="{1FCB27BA-83BC-309B-3D94-05CE2EE0F04C}"/>
              </a:ext>
            </a:extLst>
          </p:cNvPr>
          <p:cNvSpPr>
            <a:spLocks noGrp="1"/>
          </p:cNvSpPr>
          <p:nvPr>
            <p:ph type="sldNum" sz="quarter" idx="12"/>
          </p:nvPr>
        </p:nvSpPr>
        <p:spPr/>
        <p:txBody>
          <a:bodyPr/>
          <a:lstStyle/>
          <a:p>
            <a:fld id="{AAD8A31E-A4F3-4577-8E71-C696B2CAECD5}" type="slidenum">
              <a:rPr lang="en-US" smtClean="0"/>
              <a:t>84</a:t>
            </a:fld>
            <a:endParaRPr lang="en-US"/>
          </a:p>
        </p:txBody>
      </p:sp>
      <p:pic>
        <p:nvPicPr>
          <p:cNvPr id="12" name="Graphic 11" descr="Open quotation mark with solid fill">
            <a:extLst>
              <a:ext uri="{FF2B5EF4-FFF2-40B4-BE49-F238E27FC236}">
                <a16:creationId xmlns:a16="http://schemas.microsoft.com/office/drawing/2014/main" id="{4F8CFE21-77CB-34C4-1B38-DE86C1DF95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7886700" y="4548189"/>
            <a:ext cx="914400" cy="914400"/>
          </a:xfrm>
          <a:prstGeom prst="rect">
            <a:avLst/>
          </a:prstGeom>
        </p:spPr>
      </p:pic>
      <p:pic>
        <p:nvPicPr>
          <p:cNvPr id="18" name="Graphic 17" descr="Open quotation mark with solid fill">
            <a:extLst>
              <a:ext uri="{FF2B5EF4-FFF2-40B4-BE49-F238E27FC236}">
                <a16:creationId xmlns:a16="http://schemas.microsoft.com/office/drawing/2014/main" id="{143B8973-0F67-27C5-3895-BCBCF05F1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3700" y="377824"/>
            <a:ext cx="914400" cy="914400"/>
          </a:xfrm>
          <a:prstGeom prst="rect">
            <a:avLst/>
          </a:prstGeom>
        </p:spPr>
      </p:pic>
    </p:spTree>
    <p:extLst>
      <p:ext uri="{BB962C8B-B14F-4D97-AF65-F5344CB8AC3E}">
        <p14:creationId xmlns:p14="http://schemas.microsoft.com/office/powerpoint/2010/main" val="3964218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3</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199" y="1555423"/>
            <a:ext cx="5257801" cy="4621540"/>
          </a:xfrm>
        </p:spPr>
        <p:txBody>
          <a:bodyPr>
            <a:normAutofit/>
          </a:bodyPr>
          <a:lstStyle/>
          <a:p>
            <a:pPr marL="0" indent="0">
              <a:buNone/>
            </a:pPr>
            <a:r>
              <a:rPr lang="en-US" dirty="0"/>
              <a:t>BUG HUNTER: Each of these lines of code give an error. Find the error! </a:t>
            </a:r>
          </a:p>
          <a:p>
            <a:pPr marL="0" indent="0">
              <a:buNone/>
            </a:pPr>
            <a:endParaRPr lang="en-US" dirty="0"/>
          </a:p>
          <a:p>
            <a:pPr marL="0" indent="0">
              <a:spcAft>
                <a:spcPts val="1200"/>
              </a:spcAft>
              <a:buNone/>
            </a:pPr>
            <a:r>
              <a:rPr lang="en-US" sz="2400" dirty="0">
                <a:latin typeface="Consolas" panose="020B0609020204030204" pitchFamily="49" charset="0"/>
              </a:rPr>
              <a:t>a) </a:t>
            </a:r>
            <a:r>
              <a:rPr lang="en-US" sz="2400" dirty="0" err="1">
                <a:latin typeface="Consolas" panose="020B0609020204030204" pitchFamily="49" charset="0"/>
              </a:rPr>
              <a:t>readcsv</a:t>
            </a:r>
            <a:r>
              <a:rPr lang="en-US" sz="2400" dirty="0">
                <a:latin typeface="Consolas" panose="020B0609020204030204" pitchFamily="49" charset="0"/>
              </a:rPr>
              <a:t>(“data/mydata.csv”)</a:t>
            </a:r>
          </a:p>
          <a:p>
            <a:pPr marL="0" indent="0">
              <a:spcAft>
                <a:spcPts val="1200"/>
              </a:spcAft>
              <a:buNone/>
            </a:pPr>
            <a:r>
              <a:rPr lang="en-US" sz="2400" dirty="0">
                <a:latin typeface="Consolas" panose="020B0609020204030204" pitchFamily="49" charset="0"/>
              </a:rPr>
              <a:t>b) mean(c(1, 2  3))</a:t>
            </a:r>
          </a:p>
          <a:p>
            <a:pPr marL="0" indent="0">
              <a:spcAft>
                <a:spcPts val="1200"/>
              </a:spcAft>
              <a:buNone/>
            </a:pPr>
            <a:r>
              <a:rPr lang="en-US" sz="2400" dirty="0">
                <a:latin typeface="Consolas" panose="020B0609020204030204" pitchFamily="49" charset="0"/>
              </a:rPr>
              <a:t>c) Summary(c(1, 2, 3))</a:t>
            </a:r>
          </a:p>
          <a:p>
            <a:pPr marL="0" indent="0">
              <a:spcAft>
                <a:spcPts val="1200"/>
              </a:spcAft>
              <a:buNone/>
            </a:pPr>
            <a:r>
              <a:rPr lang="en-US" sz="2400" dirty="0">
                <a:latin typeface="Consolas" panose="020B0609020204030204" pitchFamily="49" charset="0"/>
              </a:rPr>
              <a:t>d) mean(c(1, 2, 3 ,4)))</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85</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Errors are:</a:t>
            </a:r>
          </a:p>
          <a:p>
            <a:pPr marL="0" indent="0">
              <a:buFont typeface="Arial" panose="020B0604020202020204" pitchFamily="34" charset="0"/>
              <a:buNone/>
            </a:pPr>
            <a:endParaRPr lang="en-US" dirty="0"/>
          </a:p>
          <a:p>
            <a:pPr marL="0" indent="0">
              <a:spcAft>
                <a:spcPts val="1200"/>
              </a:spcAft>
              <a:buNone/>
            </a:pPr>
            <a:r>
              <a:rPr lang="en-US" dirty="0"/>
              <a:t>a)   A massive problem</a:t>
            </a:r>
          </a:p>
          <a:p>
            <a:pPr marL="0" indent="0">
              <a:spcAft>
                <a:spcPts val="1200"/>
              </a:spcAft>
              <a:buNone/>
            </a:pPr>
            <a:r>
              <a:rPr lang="en-US" dirty="0"/>
              <a:t>b</a:t>
            </a:r>
            <a:r>
              <a:rPr lang="en-US" sz="2800" dirty="0"/>
              <a:t>)   </a:t>
            </a:r>
            <a:r>
              <a:rPr lang="en-US" dirty="0"/>
              <a:t>Puzzles to solve</a:t>
            </a:r>
          </a:p>
          <a:p>
            <a:pPr marL="0" indent="0">
              <a:spcAft>
                <a:spcPts val="1200"/>
              </a:spcAft>
              <a:buNone/>
            </a:pPr>
            <a:r>
              <a:rPr lang="en-US" dirty="0"/>
              <a:t>c</a:t>
            </a:r>
            <a:r>
              <a:rPr lang="en-US" sz="2800" dirty="0"/>
              <a:t>)   Frequent</a:t>
            </a:r>
          </a:p>
          <a:p>
            <a:pPr marL="514350" indent="-514350">
              <a:spcAft>
                <a:spcPts val="1200"/>
              </a:spcAft>
              <a:buAutoNum type="alphaLcParenR" startAt="4"/>
            </a:pPr>
            <a:r>
              <a:rPr lang="en-US" dirty="0"/>
              <a:t>Clues containing hints</a:t>
            </a:r>
          </a:p>
          <a:p>
            <a:pPr marL="514350" indent="-514350">
              <a:spcAft>
                <a:spcPts val="1200"/>
              </a:spcAft>
              <a:buAutoNum type="alphaLcParenR" startAt="4"/>
            </a:pPr>
            <a:r>
              <a:rPr lang="en-US" dirty="0"/>
              <a:t>Common for all coders</a:t>
            </a: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310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3</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199" y="1555423"/>
            <a:ext cx="5257801" cy="4621540"/>
          </a:xfrm>
        </p:spPr>
        <p:txBody>
          <a:bodyPr>
            <a:normAutofit/>
          </a:bodyPr>
          <a:lstStyle/>
          <a:p>
            <a:pPr marL="0" indent="0">
              <a:buNone/>
            </a:pPr>
            <a:r>
              <a:rPr lang="en-US" dirty="0"/>
              <a:t>BUG HUNTER: Each of these lines of code give an error. Find the error! </a:t>
            </a:r>
          </a:p>
          <a:p>
            <a:pPr marL="0" indent="0">
              <a:buNone/>
            </a:pPr>
            <a:endParaRPr lang="en-US" dirty="0"/>
          </a:p>
          <a:p>
            <a:pPr marL="0" indent="0">
              <a:spcAft>
                <a:spcPts val="1200"/>
              </a:spcAft>
              <a:buNone/>
            </a:pPr>
            <a:r>
              <a:rPr lang="en-US" sz="2400" dirty="0">
                <a:latin typeface="Consolas" panose="020B0609020204030204" pitchFamily="49" charset="0"/>
              </a:rPr>
              <a:t>a) </a:t>
            </a:r>
            <a:r>
              <a:rPr lang="en-US" sz="2400" dirty="0" err="1">
                <a:latin typeface="Consolas" panose="020B0609020204030204" pitchFamily="49" charset="0"/>
              </a:rPr>
              <a:t>read</a:t>
            </a:r>
            <a:r>
              <a:rPr lang="en-US" sz="2400" dirty="0" err="1">
                <a:solidFill>
                  <a:srgbClr val="FF0000"/>
                </a:solidFill>
                <a:latin typeface="Consolas" panose="020B0609020204030204" pitchFamily="49" charset="0"/>
              </a:rPr>
              <a:t>_</a:t>
            </a:r>
            <a:r>
              <a:rPr lang="en-US" sz="2400" dirty="0" err="1">
                <a:latin typeface="Consolas" panose="020B0609020204030204" pitchFamily="49" charset="0"/>
              </a:rPr>
              <a:t>csv</a:t>
            </a:r>
            <a:r>
              <a:rPr lang="en-US" sz="2400" dirty="0">
                <a:latin typeface="Consolas" panose="020B0609020204030204" pitchFamily="49" charset="0"/>
              </a:rPr>
              <a:t>(“data/mydata.csv”)</a:t>
            </a:r>
          </a:p>
          <a:p>
            <a:pPr marL="0" indent="0">
              <a:spcAft>
                <a:spcPts val="1200"/>
              </a:spcAft>
              <a:buNone/>
            </a:pPr>
            <a:r>
              <a:rPr lang="en-US" sz="2400" dirty="0">
                <a:latin typeface="Consolas" panose="020B0609020204030204" pitchFamily="49" charset="0"/>
              </a:rPr>
              <a:t>b) mean(c(1, 2</a:t>
            </a:r>
            <a:r>
              <a:rPr lang="en-US" sz="2400" dirty="0">
                <a:solidFill>
                  <a:srgbClr val="FF0000"/>
                </a:solidFill>
                <a:latin typeface="Consolas" panose="020B0609020204030204" pitchFamily="49" charset="0"/>
              </a:rPr>
              <a:t>,</a:t>
            </a:r>
            <a:r>
              <a:rPr lang="en-US" sz="2400" dirty="0">
                <a:latin typeface="Consolas" panose="020B0609020204030204" pitchFamily="49" charset="0"/>
              </a:rPr>
              <a:t> 3))</a:t>
            </a:r>
          </a:p>
          <a:p>
            <a:pPr marL="0" indent="0">
              <a:spcAft>
                <a:spcPts val="1200"/>
              </a:spcAft>
              <a:buNone/>
            </a:pPr>
            <a:r>
              <a:rPr lang="en-US" sz="2400" dirty="0">
                <a:latin typeface="Consolas" panose="020B0609020204030204" pitchFamily="49" charset="0"/>
              </a:rPr>
              <a:t>c) </a:t>
            </a:r>
            <a:r>
              <a:rPr lang="en-US" sz="2400" dirty="0">
                <a:solidFill>
                  <a:srgbClr val="FF0000"/>
                </a:solidFill>
                <a:latin typeface="Consolas" panose="020B0609020204030204" pitchFamily="49" charset="0"/>
              </a:rPr>
              <a:t>s</a:t>
            </a:r>
            <a:r>
              <a:rPr lang="en-US" sz="2400" dirty="0">
                <a:latin typeface="Consolas" panose="020B0609020204030204" pitchFamily="49" charset="0"/>
              </a:rPr>
              <a:t>ummary(c(1, 2, 3))</a:t>
            </a:r>
          </a:p>
          <a:p>
            <a:pPr marL="0" indent="0">
              <a:spcAft>
                <a:spcPts val="1200"/>
              </a:spcAft>
              <a:buNone/>
            </a:pPr>
            <a:r>
              <a:rPr lang="en-US" sz="2400" dirty="0">
                <a:latin typeface="Consolas" panose="020B0609020204030204" pitchFamily="49" charset="0"/>
              </a:rPr>
              <a:t>d) mean(c(1, 2, 3 ,4))</a:t>
            </a:r>
            <a:r>
              <a:rPr lang="en-US" sz="2400" dirty="0">
                <a:solidFill>
                  <a:srgbClr val="FF0000"/>
                </a:solidFill>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86</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Errors are:</a:t>
            </a:r>
          </a:p>
          <a:p>
            <a:pPr marL="0" indent="0">
              <a:buFont typeface="Arial" panose="020B0604020202020204" pitchFamily="34" charset="0"/>
              <a:buNone/>
            </a:pPr>
            <a:endParaRPr lang="en-US" dirty="0"/>
          </a:p>
          <a:p>
            <a:pPr marL="0" indent="0">
              <a:spcAft>
                <a:spcPts val="1200"/>
              </a:spcAft>
              <a:buNone/>
            </a:pPr>
            <a:r>
              <a:rPr lang="en-US" dirty="0"/>
              <a:t>a)   A massive problem</a:t>
            </a:r>
          </a:p>
          <a:p>
            <a:pPr marL="0" indent="0">
              <a:spcAft>
                <a:spcPts val="1200"/>
              </a:spcAft>
              <a:buNone/>
            </a:pPr>
            <a:r>
              <a:rPr lang="en-US" dirty="0"/>
              <a:t>b</a:t>
            </a:r>
            <a:r>
              <a:rPr lang="en-US" sz="2800" dirty="0"/>
              <a:t>)   </a:t>
            </a:r>
            <a:r>
              <a:rPr lang="en-US" dirty="0"/>
              <a:t>Puzzles to solve</a:t>
            </a:r>
          </a:p>
          <a:p>
            <a:pPr marL="0" indent="0">
              <a:spcAft>
                <a:spcPts val="1200"/>
              </a:spcAft>
              <a:buNone/>
            </a:pPr>
            <a:r>
              <a:rPr lang="en-US" dirty="0"/>
              <a:t>c</a:t>
            </a:r>
            <a:r>
              <a:rPr lang="en-US" sz="2800" dirty="0"/>
              <a:t>)   Frequent</a:t>
            </a:r>
          </a:p>
          <a:p>
            <a:pPr marL="514350" indent="-514350">
              <a:spcAft>
                <a:spcPts val="1200"/>
              </a:spcAft>
              <a:buAutoNum type="alphaLcParenR" startAt="4"/>
            </a:pPr>
            <a:r>
              <a:rPr lang="en-US" dirty="0"/>
              <a:t>Clues containing hints</a:t>
            </a:r>
          </a:p>
          <a:p>
            <a:pPr marL="514350" indent="-514350">
              <a:spcAft>
                <a:spcPts val="1200"/>
              </a:spcAft>
              <a:buAutoNum type="alphaLcParenR" startAt="4"/>
            </a:pPr>
            <a:r>
              <a:rPr lang="en-US" dirty="0"/>
              <a:t>Common for all coders</a:t>
            </a: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Graphic 8" descr="Checkmark">
            <a:extLst>
              <a:ext uri="{FF2B5EF4-FFF2-40B4-BE49-F238E27FC236}">
                <a16:creationId xmlns:a16="http://schemas.microsoft.com/office/drawing/2014/main" id="{3CCD271B-D52B-030F-EFC8-DCAE4D2D5E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8989" y="2967295"/>
            <a:ext cx="914400" cy="914400"/>
          </a:xfrm>
          <a:prstGeom prst="rect">
            <a:avLst/>
          </a:prstGeom>
        </p:spPr>
      </p:pic>
      <p:pic>
        <p:nvPicPr>
          <p:cNvPr id="10" name="Graphic 9" descr="Checkmark">
            <a:extLst>
              <a:ext uri="{FF2B5EF4-FFF2-40B4-BE49-F238E27FC236}">
                <a16:creationId xmlns:a16="http://schemas.microsoft.com/office/drawing/2014/main" id="{F0317C6C-61A8-7029-11B0-BC13568D1C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4017" y="3540707"/>
            <a:ext cx="914400" cy="914400"/>
          </a:xfrm>
          <a:prstGeom prst="rect">
            <a:avLst/>
          </a:prstGeom>
        </p:spPr>
      </p:pic>
      <p:pic>
        <p:nvPicPr>
          <p:cNvPr id="11" name="Graphic 10" descr="Checkmark">
            <a:extLst>
              <a:ext uri="{FF2B5EF4-FFF2-40B4-BE49-F238E27FC236}">
                <a16:creationId xmlns:a16="http://schemas.microsoft.com/office/drawing/2014/main" id="{97FCC273-47FA-7FB6-9C4F-32C34B639C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64372" y="4232208"/>
            <a:ext cx="914400" cy="914400"/>
          </a:xfrm>
          <a:prstGeom prst="rect">
            <a:avLst/>
          </a:prstGeom>
        </p:spPr>
      </p:pic>
      <p:pic>
        <p:nvPicPr>
          <p:cNvPr id="12" name="Graphic 11" descr="Checkmark">
            <a:extLst>
              <a:ext uri="{FF2B5EF4-FFF2-40B4-BE49-F238E27FC236}">
                <a16:creationId xmlns:a16="http://schemas.microsoft.com/office/drawing/2014/main" id="{DE2BEC0C-0FEB-AC31-693C-8AF5C22AD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400" y="4805620"/>
            <a:ext cx="914400" cy="914400"/>
          </a:xfrm>
          <a:prstGeom prst="rect">
            <a:avLst/>
          </a:prstGeom>
        </p:spPr>
      </p:pic>
      <p:sp>
        <p:nvSpPr>
          <p:cNvPr id="13" name="Arrow: Down 12">
            <a:extLst>
              <a:ext uri="{FF2B5EF4-FFF2-40B4-BE49-F238E27FC236}">
                <a16:creationId xmlns:a16="http://schemas.microsoft.com/office/drawing/2014/main" id="{D333CA94-BAE8-D763-3CD9-38536E2C094F}"/>
              </a:ext>
            </a:extLst>
          </p:cNvPr>
          <p:cNvSpPr/>
          <p:nvPr/>
        </p:nvSpPr>
        <p:spPr>
          <a:xfrm rot="6940630">
            <a:off x="3518452" y="4129759"/>
            <a:ext cx="230579" cy="472058"/>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B242BBB7-7128-C4CE-1FA6-E94AC506A084}"/>
              </a:ext>
            </a:extLst>
          </p:cNvPr>
          <p:cNvSpPr/>
          <p:nvPr/>
        </p:nvSpPr>
        <p:spPr>
          <a:xfrm rot="6940630">
            <a:off x="2319130" y="3555702"/>
            <a:ext cx="230579" cy="472058"/>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7DF5E47C-803C-C56C-0162-B9F43E8F29B2}"/>
              </a:ext>
            </a:extLst>
          </p:cNvPr>
          <p:cNvSpPr/>
          <p:nvPr/>
        </p:nvSpPr>
        <p:spPr>
          <a:xfrm rot="6940630">
            <a:off x="4873897" y="5405282"/>
            <a:ext cx="230579" cy="472058"/>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FC55702C-1F7C-E331-3639-005535CFCFEE}"/>
              </a:ext>
            </a:extLst>
          </p:cNvPr>
          <p:cNvSpPr/>
          <p:nvPr/>
        </p:nvSpPr>
        <p:spPr>
          <a:xfrm rot="6940630">
            <a:off x="1633330" y="4820616"/>
            <a:ext cx="230579" cy="472058"/>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6489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2BF01C-45B0-F711-AE31-9C21D61A58D4}"/>
              </a:ext>
            </a:extLst>
          </p:cNvPr>
          <p:cNvSpPr>
            <a:spLocks noGrp="1"/>
          </p:cNvSpPr>
          <p:nvPr>
            <p:ph idx="1"/>
          </p:nvPr>
        </p:nvSpPr>
        <p:spPr>
          <a:xfrm>
            <a:off x="838200" y="2519511"/>
            <a:ext cx="5324475" cy="3657451"/>
          </a:xfrm>
        </p:spPr>
        <p:txBody>
          <a:bodyPr/>
          <a:lstStyle/>
          <a:p>
            <a:endParaRPr lang="en-US" dirty="0"/>
          </a:p>
          <a:p>
            <a:r>
              <a:rPr lang="en-US" dirty="0"/>
              <a:t>Use </a:t>
            </a:r>
            <a:r>
              <a:rPr lang="en-US" sz="2400" b="1" dirty="0" err="1">
                <a:latin typeface="Consolas" panose="020B0609020204030204" pitchFamily="49" charset="0"/>
              </a:rPr>
              <a:t>setwd</a:t>
            </a:r>
            <a:r>
              <a:rPr lang="en-US" sz="2400" b="1" dirty="0">
                <a:latin typeface="Consolas" panose="020B0609020204030204" pitchFamily="49" charset="0"/>
              </a:rPr>
              <a:t>()</a:t>
            </a:r>
            <a:r>
              <a:rPr lang="en-US" sz="2400" dirty="0">
                <a:latin typeface="Calibri" panose="020F0502020204030204" pitchFamily="34" charset="0"/>
                <a:cs typeface="Calibri" panose="020F0502020204030204" pitchFamily="34" charset="0"/>
              </a:rPr>
              <a:t> </a:t>
            </a:r>
            <a:r>
              <a:rPr lang="en-US" dirty="0"/>
              <a:t>to set your directory to different than default</a:t>
            </a:r>
          </a:p>
          <a:p>
            <a:pPr lvl="1"/>
            <a:r>
              <a:rPr lang="en-US" dirty="0"/>
              <a:t>Not needed when using </a:t>
            </a:r>
            <a:r>
              <a:rPr lang="en-US" dirty="0" err="1"/>
              <a:t>Rprojects</a:t>
            </a:r>
            <a:r>
              <a:rPr lang="en-US" dirty="0"/>
              <a:t>! </a:t>
            </a:r>
          </a:p>
          <a:p>
            <a:endParaRPr lang="en-US" dirty="0"/>
          </a:p>
        </p:txBody>
      </p:sp>
      <p:sp>
        <p:nvSpPr>
          <p:cNvPr id="3" name="Slide Number Placeholder 2">
            <a:extLst>
              <a:ext uri="{FF2B5EF4-FFF2-40B4-BE49-F238E27FC236}">
                <a16:creationId xmlns:a16="http://schemas.microsoft.com/office/drawing/2014/main" id="{33DE21D2-DF47-B870-D57B-CC45C766A8FB}"/>
              </a:ext>
            </a:extLst>
          </p:cNvPr>
          <p:cNvSpPr>
            <a:spLocks noGrp="1"/>
          </p:cNvSpPr>
          <p:nvPr>
            <p:ph type="sldNum" sz="quarter" idx="12"/>
          </p:nvPr>
        </p:nvSpPr>
        <p:spPr/>
        <p:txBody>
          <a:bodyPr/>
          <a:lstStyle/>
          <a:p>
            <a:fld id="{AAD8A31E-A4F3-4577-8E71-C696B2CAECD5}" type="slidenum">
              <a:rPr lang="en-US" smtClean="0"/>
              <a:t>87</a:t>
            </a:fld>
            <a:endParaRPr lang="en-US"/>
          </a:p>
        </p:txBody>
      </p:sp>
      <p:sp>
        <p:nvSpPr>
          <p:cNvPr id="4" name="Title 3">
            <a:extLst>
              <a:ext uri="{FF2B5EF4-FFF2-40B4-BE49-F238E27FC236}">
                <a16:creationId xmlns:a16="http://schemas.microsoft.com/office/drawing/2014/main" id="{DB89215A-E38A-D718-2D45-0782CA0D64D3}"/>
              </a:ext>
            </a:extLst>
          </p:cNvPr>
          <p:cNvSpPr>
            <a:spLocks noGrp="1"/>
          </p:cNvSpPr>
          <p:nvPr>
            <p:ph type="title"/>
          </p:nvPr>
        </p:nvSpPr>
        <p:spPr/>
        <p:txBody>
          <a:bodyPr>
            <a:normAutofit fontScale="90000"/>
          </a:bodyPr>
          <a:lstStyle/>
          <a:p>
            <a:r>
              <a:rPr lang="en-US" dirty="0"/>
              <a:t>Tell R where to go! (SET Directory Location)</a:t>
            </a:r>
          </a:p>
        </p:txBody>
      </p:sp>
    </p:spTree>
    <p:extLst>
      <p:ext uri="{BB962C8B-B14F-4D97-AF65-F5344CB8AC3E}">
        <p14:creationId xmlns:p14="http://schemas.microsoft.com/office/powerpoint/2010/main" val="4170901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B2CE-B69A-4AF7-B3A6-C15AE01D910A}"/>
              </a:ext>
            </a:extLst>
          </p:cNvPr>
          <p:cNvSpPr>
            <a:spLocks noGrp="1"/>
          </p:cNvSpPr>
          <p:nvPr>
            <p:ph type="title"/>
          </p:nvPr>
        </p:nvSpPr>
        <p:spPr/>
        <p:txBody>
          <a:bodyPr/>
          <a:lstStyle/>
          <a:p>
            <a:r>
              <a:rPr lang="en-US" dirty="0"/>
              <a:t>Error Summary Table – Reference</a:t>
            </a:r>
          </a:p>
        </p:txBody>
      </p:sp>
      <p:graphicFrame>
        <p:nvGraphicFramePr>
          <p:cNvPr id="6" name="Table 6">
            <a:extLst>
              <a:ext uri="{FF2B5EF4-FFF2-40B4-BE49-F238E27FC236}">
                <a16:creationId xmlns:a16="http://schemas.microsoft.com/office/drawing/2014/main" id="{FB80CCB6-3198-45CD-8C08-C9C57E3CFBB7}"/>
              </a:ext>
            </a:extLst>
          </p:cNvPr>
          <p:cNvGraphicFramePr>
            <a:graphicFrameLocks noGrp="1"/>
          </p:cNvGraphicFramePr>
          <p:nvPr>
            <p:ph idx="1"/>
          </p:nvPr>
        </p:nvGraphicFramePr>
        <p:xfrm>
          <a:off x="2424355" y="1748609"/>
          <a:ext cx="9271927" cy="4145280"/>
        </p:xfrm>
        <a:graphic>
          <a:graphicData uri="http://schemas.openxmlformats.org/drawingml/2006/table">
            <a:tbl>
              <a:tblPr firstRow="1" bandRow="1">
                <a:tableStyleId>{5C22544A-7EE6-4342-B048-85BDC9FD1C3A}</a:tableStyleId>
              </a:tblPr>
              <a:tblGrid>
                <a:gridCol w="3190581">
                  <a:extLst>
                    <a:ext uri="{9D8B030D-6E8A-4147-A177-3AD203B41FA5}">
                      <a16:colId xmlns:a16="http://schemas.microsoft.com/office/drawing/2014/main" val="3113563754"/>
                    </a:ext>
                  </a:extLst>
                </a:gridCol>
                <a:gridCol w="6081346">
                  <a:extLst>
                    <a:ext uri="{9D8B030D-6E8A-4147-A177-3AD203B41FA5}">
                      <a16:colId xmlns:a16="http://schemas.microsoft.com/office/drawing/2014/main" val="3336808008"/>
                    </a:ext>
                  </a:extLst>
                </a:gridCol>
              </a:tblGrid>
              <a:tr h="370840">
                <a:tc>
                  <a:txBody>
                    <a:bodyPr/>
                    <a:lstStyle/>
                    <a:p>
                      <a:r>
                        <a:rPr lang="en-US" dirty="0"/>
                        <a:t>Error Message</a:t>
                      </a:r>
                    </a:p>
                  </a:txBody>
                  <a:tcPr/>
                </a:tc>
                <a:tc>
                  <a:txBody>
                    <a:bodyPr/>
                    <a:lstStyle/>
                    <a:p>
                      <a:r>
                        <a:rPr lang="en-US" dirty="0"/>
                        <a:t>Possible Problem</a:t>
                      </a:r>
                    </a:p>
                  </a:txBody>
                  <a:tcPr/>
                </a:tc>
                <a:extLst>
                  <a:ext uri="{0D108BD9-81ED-4DB2-BD59-A6C34878D82A}">
                    <a16:rowId xmlns:a16="http://schemas.microsoft.com/office/drawing/2014/main" val="2477527896"/>
                  </a:ext>
                </a:extLst>
              </a:tr>
              <a:tr h="370840">
                <a:tc>
                  <a:txBody>
                    <a:bodyPr/>
                    <a:lstStyle/>
                    <a:p>
                      <a:r>
                        <a:rPr lang="en-US" dirty="0"/>
                        <a:t>unexpected symbol in ____</a:t>
                      </a:r>
                    </a:p>
                  </a:txBody>
                  <a:tcPr anchor="ctr"/>
                </a:tc>
                <a:tc>
                  <a:txBody>
                    <a:bodyPr/>
                    <a:lstStyle/>
                    <a:p>
                      <a:r>
                        <a:rPr lang="en-US" dirty="0"/>
                        <a:t>You made a syntax (coding grammar) error (extra comma, parenthesis, etc.)</a:t>
                      </a:r>
                    </a:p>
                  </a:txBody>
                  <a:tcPr anchor="ctr"/>
                </a:tc>
                <a:extLst>
                  <a:ext uri="{0D108BD9-81ED-4DB2-BD59-A6C34878D82A}">
                    <a16:rowId xmlns:a16="http://schemas.microsoft.com/office/drawing/2014/main" val="723954487"/>
                  </a:ext>
                </a:extLst>
              </a:tr>
              <a:tr h="370840">
                <a:tc>
                  <a:txBody>
                    <a:bodyPr/>
                    <a:lstStyle/>
                    <a:p>
                      <a:r>
                        <a:rPr lang="en-US" dirty="0"/>
                        <a:t>could not find function</a:t>
                      </a:r>
                    </a:p>
                  </a:txBody>
                  <a:tcPr anchor="ctr"/>
                </a:tc>
                <a:tc>
                  <a:txBody>
                    <a:bodyPr/>
                    <a:lstStyle/>
                    <a:p>
                      <a:r>
                        <a:rPr lang="en-US" dirty="0"/>
                        <a:t>You forgot to load a package or misspelled the function name.</a:t>
                      </a:r>
                    </a:p>
                  </a:txBody>
                  <a:tcPr anchor="ctr"/>
                </a:tc>
                <a:extLst>
                  <a:ext uri="{0D108BD9-81ED-4DB2-BD59-A6C34878D82A}">
                    <a16:rowId xmlns:a16="http://schemas.microsoft.com/office/drawing/2014/main" val="3518180775"/>
                  </a:ext>
                </a:extLst>
              </a:tr>
              <a:tr h="370840">
                <a:tc>
                  <a:txBody>
                    <a:bodyPr/>
                    <a:lstStyle/>
                    <a:p>
                      <a:r>
                        <a:rPr lang="en-US" dirty="0"/>
                        <a:t>cannot open file .* : No such file or directory</a:t>
                      </a:r>
                    </a:p>
                  </a:txBody>
                  <a:tcPr anchor="ctr"/>
                </a:tc>
                <a:tc>
                  <a:txBody>
                    <a:bodyPr/>
                    <a:lstStyle/>
                    <a:p>
                      <a:r>
                        <a:rPr lang="en-US" dirty="0"/>
                        <a:t>You tried a path that doesn't exist.</a:t>
                      </a:r>
                    </a:p>
                  </a:txBody>
                  <a:tcPr anchor="ctr"/>
                </a:tc>
                <a:extLst>
                  <a:ext uri="{0D108BD9-81ED-4DB2-BD59-A6C34878D82A}">
                    <a16:rowId xmlns:a16="http://schemas.microsoft.com/office/drawing/2014/main" val="4068340406"/>
                  </a:ext>
                </a:extLst>
              </a:tr>
              <a:tr h="370840">
                <a:tc>
                  <a:txBody>
                    <a:bodyPr/>
                    <a:lstStyle/>
                    <a:p>
                      <a:r>
                        <a:rPr lang="en-US" dirty="0"/>
                        <a:t>there is no package called ___</a:t>
                      </a:r>
                    </a:p>
                  </a:txBody>
                  <a:tcPr anchor="ctr"/>
                </a:tc>
                <a:tc>
                  <a:txBody>
                    <a:bodyPr/>
                    <a:lstStyle/>
                    <a:p>
                      <a:r>
                        <a:rPr lang="en-US" dirty="0"/>
                        <a:t>You forgot to install a package or misspelled the package name</a:t>
                      </a:r>
                    </a:p>
                  </a:txBody>
                  <a:tcPr anchor="ctr"/>
                </a:tc>
                <a:extLst>
                  <a:ext uri="{0D108BD9-81ED-4DB2-BD59-A6C34878D82A}">
                    <a16:rowId xmlns:a16="http://schemas.microsoft.com/office/drawing/2014/main" val="460854558"/>
                  </a:ext>
                </a:extLst>
              </a:tr>
              <a:tr h="370840">
                <a:tc>
                  <a:txBody>
                    <a:bodyPr/>
                    <a:lstStyle/>
                    <a:p>
                      <a:r>
                        <a:rPr lang="en-US" dirty="0"/>
                        <a:t>object .* not found</a:t>
                      </a:r>
                    </a:p>
                  </a:txBody>
                  <a:tcPr anchor="ctr"/>
                </a:tc>
                <a:tc>
                  <a:txBody>
                    <a:bodyPr/>
                    <a:lstStyle/>
                    <a:p>
                      <a:r>
                        <a:rPr lang="en-US" dirty="0"/>
                        <a:t>The object you are looking for might not exist.</a:t>
                      </a:r>
                    </a:p>
                  </a:txBody>
                  <a:tcPr anchor="ctr"/>
                </a:tc>
                <a:extLst>
                  <a:ext uri="{0D108BD9-81ED-4DB2-BD59-A6C34878D82A}">
                    <a16:rowId xmlns:a16="http://schemas.microsoft.com/office/drawing/2014/main" val="72390332"/>
                  </a:ext>
                </a:extLst>
              </a:tr>
              <a:tr h="370840">
                <a:tc>
                  <a:txBody>
                    <a:bodyPr/>
                    <a:lstStyle/>
                    <a:p>
                      <a:r>
                        <a:rPr lang="en-US" dirty="0"/>
                        <a:t>non-numeric argument to ___</a:t>
                      </a:r>
                    </a:p>
                  </a:txBody>
                  <a:tcPr anchor="ctr"/>
                </a:tc>
                <a:tc>
                  <a:txBody>
                    <a:bodyPr/>
                    <a:lstStyle/>
                    <a:p>
                      <a:r>
                        <a:rPr lang="en-US" dirty="0"/>
                        <a:t>You tried to use a character vector where a numeric is needed.</a:t>
                      </a:r>
                    </a:p>
                  </a:txBody>
                  <a:tcPr anchor="ctr"/>
                </a:tc>
                <a:extLst>
                  <a:ext uri="{0D108BD9-81ED-4DB2-BD59-A6C34878D82A}">
                    <a16:rowId xmlns:a16="http://schemas.microsoft.com/office/drawing/2014/main" val="194196734"/>
                  </a:ext>
                </a:extLst>
              </a:tr>
              <a:tr h="370840">
                <a:tc>
                  <a:txBody>
                    <a:bodyPr/>
                    <a:lstStyle/>
                    <a:p>
                      <a:r>
                        <a:rPr lang="en-US" dirty="0"/>
                        <a:t>attempt to apply non-function</a:t>
                      </a:r>
                    </a:p>
                  </a:txBody>
                  <a:tcPr anchor="ctr"/>
                </a:tc>
                <a:tc>
                  <a:txBody>
                    <a:bodyPr/>
                    <a:lstStyle/>
                    <a:p>
                      <a:r>
                        <a:rPr lang="en-US" dirty="0"/>
                        <a:t>You tried to use an object which is not a function as a function.</a:t>
                      </a:r>
                    </a:p>
                  </a:txBody>
                  <a:tcPr anchor="ctr"/>
                </a:tc>
                <a:extLst>
                  <a:ext uri="{0D108BD9-81ED-4DB2-BD59-A6C34878D82A}">
                    <a16:rowId xmlns:a16="http://schemas.microsoft.com/office/drawing/2014/main" val="2943773"/>
                  </a:ext>
                </a:extLst>
              </a:tr>
              <a:tr h="370840">
                <a:tc>
                  <a:txBody>
                    <a:bodyPr/>
                    <a:lstStyle/>
                    <a:p>
                      <a:r>
                        <a:rPr lang="en-US" dirty="0"/>
                        <a:t>object of type 'closure' is not </a:t>
                      </a:r>
                      <a:r>
                        <a:rPr lang="en-US" dirty="0" err="1"/>
                        <a:t>subsettable</a:t>
                      </a:r>
                      <a:endParaRPr lang="en-US" dirty="0"/>
                    </a:p>
                  </a:txBody>
                  <a:tcPr anchor="ctr"/>
                </a:tc>
                <a:tc>
                  <a:txBody>
                    <a:bodyPr/>
                    <a:lstStyle/>
                    <a:p>
                      <a:r>
                        <a:rPr lang="en-US" dirty="0"/>
                        <a:t>You called `$` on a function.</a:t>
                      </a:r>
                    </a:p>
                  </a:txBody>
                  <a:tcPr anchor="ctr"/>
                </a:tc>
                <a:extLst>
                  <a:ext uri="{0D108BD9-81ED-4DB2-BD59-A6C34878D82A}">
                    <a16:rowId xmlns:a16="http://schemas.microsoft.com/office/drawing/2014/main" val="4052070391"/>
                  </a:ext>
                </a:extLst>
              </a:tr>
            </a:tbl>
          </a:graphicData>
        </a:graphic>
      </p:graphicFrame>
      <p:sp>
        <p:nvSpPr>
          <p:cNvPr id="4" name="Slide Number Placeholder 3">
            <a:extLst>
              <a:ext uri="{FF2B5EF4-FFF2-40B4-BE49-F238E27FC236}">
                <a16:creationId xmlns:a16="http://schemas.microsoft.com/office/drawing/2014/main" id="{CBCBF94A-9E3A-4A20-B623-227CA9621C4D}"/>
              </a:ext>
            </a:extLst>
          </p:cNvPr>
          <p:cNvSpPr>
            <a:spLocks noGrp="1"/>
          </p:cNvSpPr>
          <p:nvPr>
            <p:ph type="sldNum" sz="quarter" idx="12"/>
          </p:nvPr>
        </p:nvSpPr>
        <p:spPr/>
        <p:txBody>
          <a:bodyPr/>
          <a:lstStyle/>
          <a:p>
            <a:fld id="{6D95AE55-B5F4-483D-AEFF-E8059F5502F5}" type="slidenum">
              <a:rPr lang="en-US" smtClean="0"/>
              <a:t>88</a:t>
            </a:fld>
            <a:endParaRPr lang="en-US"/>
          </a:p>
        </p:txBody>
      </p:sp>
      <p:sp>
        <p:nvSpPr>
          <p:cNvPr id="32" name="TextBox 31">
            <a:extLst>
              <a:ext uri="{FF2B5EF4-FFF2-40B4-BE49-F238E27FC236}">
                <a16:creationId xmlns:a16="http://schemas.microsoft.com/office/drawing/2014/main" id="{E5AC60C7-0628-4906-84D6-8F01372C772F}"/>
              </a:ext>
            </a:extLst>
          </p:cNvPr>
          <p:cNvSpPr txBox="1"/>
          <p:nvPr/>
        </p:nvSpPr>
        <p:spPr>
          <a:xfrm>
            <a:off x="3596148" y="6483348"/>
            <a:ext cx="5014452" cy="338554"/>
          </a:xfrm>
          <a:prstGeom prst="rect">
            <a:avLst/>
          </a:prstGeom>
          <a:noFill/>
        </p:spPr>
        <p:txBody>
          <a:bodyPr wrap="square" rtlCol="0">
            <a:spAutoFit/>
          </a:bodyPr>
          <a:lstStyle/>
          <a:p>
            <a:r>
              <a:rPr lang="en-US" sz="1600" dirty="0"/>
              <a:t>Based on https://github.com/colinfay/argh</a:t>
            </a:r>
          </a:p>
        </p:txBody>
      </p:sp>
      <p:cxnSp>
        <p:nvCxnSpPr>
          <p:cNvPr id="5" name="Straight Arrow Connector 4">
            <a:extLst>
              <a:ext uri="{FF2B5EF4-FFF2-40B4-BE49-F238E27FC236}">
                <a16:creationId xmlns:a16="http://schemas.microsoft.com/office/drawing/2014/main" id="{AF2B8148-B489-41C5-82F6-7BF62E3F7E04}"/>
              </a:ext>
            </a:extLst>
          </p:cNvPr>
          <p:cNvCxnSpPr>
            <a:cxnSpLocks/>
          </p:cNvCxnSpPr>
          <p:nvPr/>
        </p:nvCxnSpPr>
        <p:spPr>
          <a:xfrm>
            <a:off x="1778557" y="2602523"/>
            <a:ext cx="0" cy="269295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E49B06-CF5B-4BF9-95C8-097220572185}"/>
              </a:ext>
            </a:extLst>
          </p:cNvPr>
          <p:cNvSpPr txBox="1"/>
          <p:nvPr/>
        </p:nvSpPr>
        <p:spPr>
          <a:xfrm>
            <a:off x="1095529" y="5295481"/>
            <a:ext cx="1366055" cy="707886"/>
          </a:xfrm>
          <a:prstGeom prst="rect">
            <a:avLst/>
          </a:prstGeom>
          <a:noFill/>
        </p:spPr>
        <p:txBody>
          <a:bodyPr wrap="square" rtlCol="0">
            <a:spAutoFit/>
          </a:bodyPr>
          <a:lstStyle/>
          <a:p>
            <a:pPr algn="ctr"/>
            <a:r>
              <a:rPr lang="en-US" sz="2000" b="1" dirty="0"/>
              <a:t>Less common</a:t>
            </a:r>
          </a:p>
        </p:txBody>
      </p:sp>
      <p:sp>
        <p:nvSpPr>
          <p:cNvPr id="10" name="TextBox 9">
            <a:extLst>
              <a:ext uri="{FF2B5EF4-FFF2-40B4-BE49-F238E27FC236}">
                <a16:creationId xmlns:a16="http://schemas.microsoft.com/office/drawing/2014/main" id="{A115088D-D33A-4150-8E93-BE37F78913DD}"/>
              </a:ext>
            </a:extLst>
          </p:cNvPr>
          <p:cNvSpPr txBox="1"/>
          <p:nvPr/>
        </p:nvSpPr>
        <p:spPr>
          <a:xfrm>
            <a:off x="1058300" y="1892072"/>
            <a:ext cx="1366055" cy="707886"/>
          </a:xfrm>
          <a:prstGeom prst="rect">
            <a:avLst/>
          </a:prstGeom>
          <a:noFill/>
        </p:spPr>
        <p:txBody>
          <a:bodyPr wrap="square" rtlCol="0">
            <a:spAutoFit/>
          </a:bodyPr>
          <a:lstStyle/>
          <a:p>
            <a:pPr algn="ctr"/>
            <a:r>
              <a:rPr lang="en-US" sz="2000" b="1" dirty="0"/>
              <a:t>More common</a:t>
            </a:r>
          </a:p>
        </p:txBody>
      </p:sp>
    </p:spTree>
    <p:extLst>
      <p:ext uri="{BB962C8B-B14F-4D97-AF65-F5344CB8AC3E}">
        <p14:creationId xmlns:p14="http://schemas.microsoft.com/office/powerpoint/2010/main" val="2110728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F16B-9A46-8D80-846A-BAB4FB4F5A68}"/>
              </a:ext>
            </a:extLst>
          </p:cNvPr>
          <p:cNvSpPr>
            <a:spLocks noGrp="1"/>
          </p:cNvSpPr>
          <p:nvPr>
            <p:ph type="title"/>
          </p:nvPr>
        </p:nvSpPr>
        <p:spPr/>
        <p:txBody>
          <a:bodyPr/>
          <a:lstStyle/>
          <a:p>
            <a:r>
              <a:rPr lang="en-US" dirty="0"/>
              <a:t>Data Review</a:t>
            </a:r>
          </a:p>
        </p:txBody>
      </p:sp>
      <p:sp>
        <p:nvSpPr>
          <p:cNvPr id="3" name="Content Placeholder 2">
            <a:extLst>
              <a:ext uri="{FF2B5EF4-FFF2-40B4-BE49-F238E27FC236}">
                <a16:creationId xmlns:a16="http://schemas.microsoft.com/office/drawing/2014/main" id="{2A6D5DD1-9375-5A12-F2C3-9C5216D1C1F7}"/>
              </a:ext>
            </a:extLst>
          </p:cNvPr>
          <p:cNvSpPr>
            <a:spLocks noGrp="1"/>
          </p:cNvSpPr>
          <p:nvPr>
            <p:ph idx="1"/>
          </p:nvPr>
        </p:nvSpPr>
        <p:spPr>
          <a:xfrm>
            <a:off x="838200" y="1825625"/>
            <a:ext cx="10515600" cy="1887959"/>
          </a:xfrm>
        </p:spPr>
        <p:txBody>
          <a:bodyPr/>
          <a:lstStyle/>
          <a:p>
            <a:r>
              <a:rPr lang="en-US" dirty="0"/>
              <a:t>Yay! You’re almost ready to import data! </a:t>
            </a:r>
          </a:p>
          <a:p>
            <a:r>
              <a:rPr lang="en-US" dirty="0"/>
              <a:t>A couple of items to note about your data to save time in the long run: </a:t>
            </a:r>
          </a:p>
        </p:txBody>
      </p:sp>
      <p:graphicFrame>
        <p:nvGraphicFramePr>
          <p:cNvPr id="4" name="Table 4">
            <a:extLst>
              <a:ext uri="{FF2B5EF4-FFF2-40B4-BE49-F238E27FC236}">
                <a16:creationId xmlns:a16="http://schemas.microsoft.com/office/drawing/2014/main" id="{76A18328-793E-596B-BDBA-D355709DB218}"/>
              </a:ext>
            </a:extLst>
          </p:cNvPr>
          <p:cNvGraphicFramePr>
            <a:graphicFrameLocks noGrp="1"/>
          </p:cNvGraphicFramePr>
          <p:nvPr/>
        </p:nvGraphicFramePr>
        <p:xfrm>
          <a:off x="1064444" y="3292892"/>
          <a:ext cx="9573208" cy="3049325"/>
        </p:xfrm>
        <a:graphic>
          <a:graphicData uri="http://schemas.openxmlformats.org/drawingml/2006/table">
            <a:tbl>
              <a:tblPr firstRow="1" bandRow="1">
                <a:tableStyleId>{7DF18680-E054-41AD-8BC1-D1AEF772440D}</a:tableStyleId>
              </a:tblPr>
              <a:tblGrid>
                <a:gridCol w="4786604">
                  <a:extLst>
                    <a:ext uri="{9D8B030D-6E8A-4147-A177-3AD203B41FA5}">
                      <a16:colId xmlns:a16="http://schemas.microsoft.com/office/drawing/2014/main" val="206912350"/>
                    </a:ext>
                  </a:extLst>
                </a:gridCol>
                <a:gridCol w="4786604">
                  <a:extLst>
                    <a:ext uri="{9D8B030D-6E8A-4147-A177-3AD203B41FA5}">
                      <a16:colId xmlns:a16="http://schemas.microsoft.com/office/drawing/2014/main" val="2229133400"/>
                    </a:ext>
                  </a:extLst>
                </a:gridCol>
              </a:tblGrid>
              <a:tr h="370840">
                <a:tc>
                  <a:txBody>
                    <a:bodyPr/>
                    <a:lstStyle/>
                    <a:p>
                      <a:pPr algn="ctr"/>
                      <a:r>
                        <a:rPr lang="en-US" sz="3200" dirty="0"/>
                        <a:t>Data DO!</a:t>
                      </a:r>
                    </a:p>
                  </a:txBody>
                  <a:tcPr/>
                </a:tc>
                <a:tc>
                  <a:txBody>
                    <a:bodyPr/>
                    <a:lstStyle/>
                    <a:p>
                      <a:pPr algn="ctr"/>
                      <a:r>
                        <a:rPr lang="en-US" sz="3200" dirty="0"/>
                        <a:t>Data DON’T</a:t>
                      </a:r>
                    </a:p>
                  </a:txBody>
                  <a:tcPr/>
                </a:tc>
                <a:extLst>
                  <a:ext uri="{0D108BD9-81ED-4DB2-BD59-A6C34878D82A}">
                    <a16:rowId xmlns:a16="http://schemas.microsoft.com/office/drawing/2014/main" val="2825843867"/>
                  </a:ext>
                </a:extLst>
              </a:tr>
              <a:tr h="1237316">
                <a:tc>
                  <a:txBody>
                    <a:bodyPr/>
                    <a:lstStyle/>
                    <a:p>
                      <a:pPr defTabSz="476250"/>
                      <a:r>
                        <a:rPr lang="en-US" sz="2400" dirty="0"/>
                        <a:t>Use raw data (straight from  database if possible)</a:t>
                      </a:r>
                    </a:p>
                  </a:txBody>
                  <a:tcPr/>
                </a:tc>
                <a:tc>
                  <a:txBody>
                    <a:bodyPr/>
                    <a:lstStyle/>
                    <a:p>
                      <a:pPr marL="168275" indent="0"/>
                      <a:r>
                        <a:rPr lang="en-US" sz="2400" dirty="0"/>
                        <a:t>Don’t summarize data </a:t>
                      </a:r>
                      <a:br>
                        <a:rPr lang="en-US" sz="2400" dirty="0"/>
                      </a:br>
                      <a:r>
                        <a:rPr lang="en-US" sz="2400" dirty="0"/>
                        <a:t>before importing</a:t>
                      </a:r>
                    </a:p>
                  </a:txBody>
                  <a:tcPr/>
                </a:tc>
                <a:extLst>
                  <a:ext uri="{0D108BD9-81ED-4DB2-BD59-A6C34878D82A}">
                    <a16:rowId xmlns:a16="http://schemas.microsoft.com/office/drawing/2014/main" val="4269275393"/>
                  </a:ext>
                </a:extLst>
              </a:tr>
              <a:tr h="1232889">
                <a:tc>
                  <a:txBody>
                    <a:bodyPr/>
                    <a:lstStyle/>
                    <a:p>
                      <a:r>
                        <a:rPr lang="en-US" sz="2400" dirty="0"/>
                        <a:t>Use “tidy” data</a:t>
                      </a:r>
                    </a:p>
                  </a:txBody>
                  <a:tcPr/>
                </a:tc>
                <a:tc>
                  <a:txBody>
                    <a:bodyPr/>
                    <a:lstStyle/>
                    <a:p>
                      <a:pPr marL="168275" indent="0"/>
                      <a:r>
                        <a:rPr lang="en-US" sz="2400" dirty="0"/>
                        <a:t>Don’t use data that </a:t>
                      </a:r>
                      <a:br>
                        <a:rPr lang="en-US" sz="2400" dirty="0"/>
                      </a:br>
                      <a:r>
                        <a:rPr lang="en-US" sz="2400" dirty="0"/>
                        <a:t>is “tabled”</a:t>
                      </a:r>
                    </a:p>
                  </a:txBody>
                  <a:tcPr/>
                </a:tc>
                <a:extLst>
                  <a:ext uri="{0D108BD9-81ED-4DB2-BD59-A6C34878D82A}">
                    <a16:rowId xmlns:a16="http://schemas.microsoft.com/office/drawing/2014/main" val="1486395398"/>
                  </a:ext>
                </a:extLst>
              </a:tr>
            </a:tbl>
          </a:graphicData>
        </a:graphic>
      </p:graphicFrame>
      <p:grpSp>
        <p:nvGrpSpPr>
          <p:cNvPr id="10" name="Group 9">
            <a:extLst>
              <a:ext uri="{FF2B5EF4-FFF2-40B4-BE49-F238E27FC236}">
                <a16:creationId xmlns:a16="http://schemas.microsoft.com/office/drawing/2014/main" id="{B7FEA790-D96A-9BF8-342B-0A3DCA87CCC6}"/>
              </a:ext>
            </a:extLst>
          </p:cNvPr>
          <p:cNvGrpSpPr/>
          <p:nvPr/>
        </p:nvGrpSpPr>
        <p:grpSpPr>
          <a:xfrm>
            <a:off x="4808954" y="3987145"/>
            <a:ext cx="743909" cy="826117"/>
            <a:chOff x="4709077" y="3820528"/>
            <a:chExt cx="743909" cy="826117"/>
          </a:xfrm>
        </p:grpSpPr>
        <p:pic>
          <p:nvPicPr>
            <p:cNvPr id="8" name="Picture 7" descr="A picture containing text, clipart, vector graphics&#10;&#10;Description automatically generated">
              <a:extLst>
                <a:ext uri="{FF2B5EF4-FFF2-40B4-BE49-F238E27FC236}">
                  <a16:creationId xmlns:a16="http://schemas.microsoft.com/office/drawing/2014/main" id="{0657794D-FF63-C064-C2A7-4A1C232074AC}"/>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746193" y="3820528"/>
              <a:ext cx="669678" cy="826117"/>
            </a:xfrm>
            <a:prstGeom prst="rect">
              <a:avLst/>
            </a:prstGeom>
          </p:spPr>
        </p:pic>
        <p:sp>
          <p:nvSpPr>
            <p:cNvPr id="9" name="TextBox 8">
              <a:extLst>
                <a:ext uri="{FF2B5EF4-FFF2-40B4-BE49-F238E27FC236}">
                  <a16:creationId xmlns:a16="http://schemas.microsoft.com/office/drawing/2014/main" id="{64EC9D95-3384-A27A-C3E3-60659C4010EB}"/>
                </a:ext>
              </a:extLst>
            </p:cNvPr>
            <p:cNvSpPr txBox="1"/>
            <p:nvPr/>
          </p:nvSpPr>
          <p:spPr>
            <a:xfrm>
              <a:off x="4709077" y="3820528"/>
              <a:ext cx="743909" cy="307777"/>
            </a:xfrm>
            <a:prstGeom prst="rect">
              <a:avLst/>
            </a:prstGeom>
            <a:noFill/>
          </p:spPr>
          <p:txBody>
            <a:bodyPr wrap="square" rtlCol="0" anchor="ctr">
              <a:spAutoFit/>
            </a:bodyPr>
            <a:lstStyle/>
            <a:p>
              <a:pPr algn="ctr"/>
              <a:r>
                <a:rPr lang="en-US" sz="1400" b="1" dirty="0">
                  <a:solidFill>
                    <a:schemeClr val="accent6">
                      <a:lumMod val="50000"/>
                    </a:schemeClr>
                  </a:solidFill>
                </a:rPr>
                <a:t>DB</a:t>
              </a:r>
            </a:p>
          </p:txBody>
        </p:sp>
      </p:grpSp>
      <p:pic>
        <p:nvPicPr>
          <p:cNvPr id="12" name="Picture 11" descr="Icon&#10;&#10;Description automatically generated">
            <a:extLst>
              <a:ext uri="{FF2B5EF4-FFF2-40B4-BE49-F238E27FC236}">
                <a16:creationId xmlns:a16="http://schemas.microsoft.com/office/drawing/2014/main" id="{26279CD9-5389-95E4-F5C6-735BF9AA3D46}"/>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726746" y="5256589"/>
            <a:ext cx="826117" cy="826117"/>
          </a:xfrm>
          <a:prstGeom prst="rect">
            <a:avLst/>
          </a:prstGeom>
        </p:spPr>
      </p:pic>
      <p:pic>
        <p:nvPicPr>
          <p:cNvPr id="14" name="Picture 13" descr="Shape, background pattern&#10;&#10;Description automatically generated">
            <a:extLst>
              <a:ext uri="{FF2B5EF4-FFF2-40B4-BE49-F238E27FC236}">
                <a16:creationId xmlns:a16="http://schemas.microsoft.com/office/drawing/2014/main" id="{0C9F2442-8559-101E-CFD4-8258F2565C82}"/>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07683" y="3971850"/>
            <a:ext cx="826117" cy="826117"/>
          </a:xfrm>
          <a:prstGeom prst="rect">
            <a:avLst/>
          </a:prstGeom>
          <a:noFill/>
        </p:spPr>
      </p:pic>
      <p:grpSp>
        <p:nvGrpSpPr>
          <p:cNvPr id="33" name="Group 32">
            <a:extLst>
              <a:ext uri="{FF2B5EF4-FFF2-40B4-BE49-F238E27FC236}">
                <a16:creationId xmlns:a16="http://schemas.microsoft.com/office/drawing/2014/main" id="{CE71ECBF-B0B9-792D-0D0A-B23AF3793983}"/>
              </a:ext>
            </a:extLst>
          </p:cNvPr>
          <p:cNvGrpSpPr/>
          <p:nvPr/>
        </p:nvGrpSpPr>
        <p:grpSpPr>
          <a:xfrm>
            <a:off x="9499762" y="5307638"/>
            <a:ext cx="850662" cy="724018"/>
            <a:chOff x="6912510" y="4261579"/>
            <a:chExt cx="3151348" cy="2563314"/>
          </a:xfrm>
        </p:grpSpPr>
        <p:grpSp>
          <p:nvGrpSpPr>
            <p:cNvPr id="31" name="Group 30">
              <a:extLst>
                <a:ext uri="{FF2B5EF4-FFF2-40B4-BE49-F238E27FC236}">
                  <a16:creationId xmlns:a16="http://schemas.microsoft.com/office/drawing/2014/main" id="{BDD981E5-CD4B-0D59-D21A-722E338C916E}"/>
                </a:ext>
              </a:extLst>
            </p:cNvPr>
            <p:cNvGrpSpPr/>
            <p:nvPr/>
          </p:nvGrpSpPr>
          <p:grpSpPr>
            <a:xfrm>
              <a:off x="6912510" y="4261579"/>
              <a:ext cx="3151348" cy="2563314"/>
              <a:chOff x="5738998" y="1280189"/>
              <a:chExt cx="3151348" cy="2563314"/>
            </a:xfrm>
          </p:grpSpPr>
          <p:sp>
            <p:nvSpPr>
              <p:cNvPr id="19" name="Rectangle: Rounded Corners 18">
                <a:extLst>
                  <a:ext uri="{FF2B5EF4-FFF2-40B4-BE49-F238E27FC236}">
                    <a16:creationId xmlns:a16="http://schemas.microsoft.com/office/drawing/2014/main" id="{6C781D8C-BF67-0D17-29B4-3EAFDEEDD5A2}"/>
                  </a:ext>
                </a:extLst>
              </p:cNvPr>
              <p:cNvSpPr/>
              <p:nvPr/>
            </p:nvSpPr>
            <p:spPr>
              <a:xfrm>
                <a:off x="5826993" y="1280189"/>
                <a:ext cx="2980050" cy="2516655"/>
              </a:xfrm>
              <a:prstGeom prst="roundRect">
                <a:avLst>
                  <a:gd name="adj" fmla="val 10928"/>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7471046-A408-97F7-D4B2-0FC15FD749BB}"/>
                  </a:ext>
                </a:extLst>
              </p:cNvPr>
              <p:cNvSpPr/>
              <p:nvPr/>
            </p:nvSpPr>
            <p:spPr>
              <a:xfrm>
                <a:off x="5924466" y="1363477"/>
                <a:ext cx="842449" cy="389911"/>
              </a:xfrm>
              <a:prstGeom prst="rect">
                <a:avLst/>
              </a:prstGeom>
              <a:solidFill>
                <a:srgbClr val="F977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B1FD38-2AAA-434D-688D-E545A16908B6}"/>
                  </a:ext>
                </a:extLst>
              </p:cNvPr>
              <p:cNvSpPr/>
              <p:nvPr/>
            </p:nvSpPr>
            <p:spPr>
              <a:xfrm>
                <a:off x="6865207" y="1363477"/>
                <a:ext cx="910500" cy="381765"/>
              </a:xfrm>
              <a:prstGeom prst="rect">
                <a:avLst/>
              </a:prstGeom>
              <a:solidFill>
                <a:srgbClr val="F977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94735E8-1B52-A88D-FD4B-BA0635396627}"/>
                  </a:ext>
                </a:extLst>
              </p:cNvPr>
              <p:cNvSpPr/>
              <p:nvPr/>
            </p:nvSpPr>
            <p:spPr>
              <a:xfrm>
                <a:off x="7859012" y="1363477"/>
                <a:ext cx="855977" cy="387695"/>
              </a:xfrm>
              <a:prstGeom prst="rect">
                <a:avLst/>
              </a:prstGeom>
              <a:solidFill>
                <a:srgbClr val="F977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ABEAE3C-47A5-3ECB-3FDB-DAA673784958}"/>
                  </a:ext>
                </a:extLst>
              </p:cNvPr>
              <p:cNvCxnSpPr>
                <a:cxnSpLocks/>
              </p:cNvCxnSpPr>
              <p:nvPr/>
            </p:nvCxnSpPr>
            <p:spPr>
              <a:xfrm>
                <a:off x="7796057" y="1284540"/>
                <a:ext cx="25293" cy="2546037"/>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9C0A1B-2300-86E0-BECE-651472C5254A}"/>
                  </a:ext>
                </a:extLst>
              </p:cNvPr>
              <p:cNvCxnSpPr/>
              <p:nvPr/>
            </p:nvCxnSpPr>
            <p:spPr>
              <a:xfrm>
                <a:off x="6807713" y="1326587"/>
                <a:ext cx="24220" cy="2516916"/>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547320-C2A5-8E99-4586-EA1173D7D563}"/>
                  </a:ext>
                </a:extLst>
              </p:cNvPr>
              <p:cNvCxnSpPr>
                <a:cxnSpLocks/>
              </p:cNvCxnSpPr>
              <p:nvPr/>
            </p:nvCxnSpPr>
            <p:spPr>
              <a:xfrm flipH="1" flipV="1">
                <a:off x="5738998" y="2269663"/>
                <a:ext cx="3149558" cy="3526"/>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94CD84-3C46-F480-0083-62E5A14ECC7D}"/>
                  </a:ext>
                </a:extLst>
              </p:cNvPr>
              <p:cNvCxnSpPr>
                <a:cxnSpLocks/>
              </p:cNvCxnSpPr>
              <p:nvPr/>
            </p:nvCxnSpPr>
            <p:spPr>
              <a:xfrm flipH="1">
                <a:off x="5795570" y="2734599"/>
                <a:ext cx="2978440" cy="8302"/>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54CD9DE-C59E-8E4A-85E7-331642F8709D}"/>
                  </a:ext>
                </a:extLst>
              </p:cNvPr>
              <p:cNvCxnSpPr>
                <a:cxnSpLocks/>
              </p:cNvCxnSpPr>
              <p:nvPr/>
            </p:nvCxnSpPr>
            <p:spPr>
              <a:xfrm flipH="1" flipV="1">
                <a:off x="5740788" y="3244904"/>
                <a:ext cx="3149558" cy="3525"/>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36F9D8C7-711C-4E53-FC39-3E1F4352591D}"/>
                </a:ext>
              </a:extLst>
            </p:cNvPr>
            <p:cNvCxnSpPr>
              <a:cxnSpLocks/>
            </p:cNvCxnSpPr>
            <p:nvPr/>
          </p:nvCxnSpPr>
          <p:spPr>
            <a:xfrm flipH="1" flipV="1">
              <a:off x="6914300" y="4782513"/>
              <a:ext cx="3149558" cy="3525"/>
            </a:xfrm>
            <a:prstGeom prst="line">
              <a:avLst/>
            </a:prstGeom>
            <a:ln w="38100">
              <a:solidFill>
                <a:srgbClr val="172C51"/>
              </a:solidFill>
            </a:ln>
          </p:spPr>
          <p:style>
            <a:lnRef idx="1">
              <a:schemeClr val="accent1"/>
            </a:lnRef>
            <a:fillRef idx="0">
              <a:schemeClr val="accent1"/>
            </a:fillRef>
            <a:effectRef idx="0">
              <a:schemeClr val="accent1"/>
            </a:effectRef>
            <a:fontRef idx="minor">
              <a:schemeClr val="tx1"/>
            </a:fontRef>
          </p:style>
        </p:cxnSp>
      </p:grpSp>
      <p:sp>
        <p:nvSpPr>
          <p:cNvPr id="37" name="Slide Number Placeholder 36">
            <a:extLst>
              <a:ext uri="{FF2B5EF4-FFF2-40B4-BE49-F238E27FC236}">
                <a16:creationId xmlns:a16="http://schemas.microsoft.com/office/drawing/2014/main" id="{C43F660C-D1B6-50E7-0D76-DA14DFF53527}"/>
              </a:ext>
            </a:extLst>
          </p:cNvPr>
          <p:cNvSpPr>
            <a:spLocks noGrp="1"/>
          </p:cNvSpPr>
          <p:nvPr>
            <p:ph type="sldNum" sz="quarter" idx="12"/>
          </p:nvPr>
        </p:nvSpPr>
        <p:spPr/>
        <p:txBody>
          <a:bodyPr/>
          <a:lstStyle/>
          <a:p>
            <a:fld id="{AAD8A31E-A4F3-4577-8E71-C696B2CAECD5}" type="slidenum">
              <a:rPr lang="en-US" smtClean="0"/>
              <a:t>89</a:t>
            </a:fld>
            <a:endParaRPr lang="en-US"/>
          </a:p>
        </p:txBody>
      </p:sp>
    </p:spTree>
    <p:extLst>
      <p:ext uri="{BB962C8B-B14F-4D97-AF65-F5344CB8AC3E}">
        <p14:creationId xmlns:p14="http://schemas.microsoft.com/office/powerpoint/2010/main" val="3596437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43ECB-E544-A5D5-A0C4-51AEA38CAB63}"/>
              </a:ext>
            </a:extLst>
          </p:cNvPr>
          <p:cNvPicPr>
            <a:picLocks noGrp="1" noChangeAspect="1"/>
          </p:cNvPicPr>
          <p:nvPr>
            <p:ph idx="1"/>
          </p:nvPr>
        </p:nvPicPr>
        <p:blipFill>
          <a:blip r:embed="rId3"/>
          <a:stretch>
            <a:fillRect/>
          </a:stretch>
        </p:blipFill>
        <p:spPr>
          <a:xfrm>
            <a:off x="1202267" y="1325563"/>
            <a:ext cx="9787466" cy="5407202"/>
          </a:xfrm>
          <a:prstGeom prst="rect">
            <a:avLst/>
          </a:prstGeom>
        </p:spPr>
      </p:pic>
      <p:sp>
        <p:nvSpPr>
          <p:cNvPr id="3" name="Title 2">
            <a:extLst>
              <a:ext uri="{FF2B5EF4-FFF2-40B4-BE49-F238E27FC236}">
                <a16:creationId xmlns:a16="http://schemas.microsoft.com/office/drawing/2014/main" id="{C6BC1DA5-191C-8EB4-D824-DC44BEA6D686}"/>
              </a:ext>
            </a:extLst>
          </p:cNvPr>
          <p:cNvSpPr>
            <a:spLocks noGrp="1"/>
          </p:cNvSpPr>
          <p:nvPr>
            <p:ph type="title"/>
          </p:nvPr>
        </p:nvSpPr>
        <p:spPr/>
        <p:txBody>
          <a:bodyPr/>
          <a:lstStyle/>
          <a:p>
            <a:r>
              <a:rPr lang="en-US" dirty="0"/>
              <a:t>                   - </a:t>
            </a:r>
            <a:r>
              <a:rPr lang="en-US" sz="4000" dirty="0"/>
              <a:t>subset your data </a:t>
            </a:r>
          </a:p>
        </p:txBody>
      </p:sp>
      <p:sp>
        <p:nvSpPr>
          <p:cNvPr id="4" name="Rectangle: Rounded Corners 3">
            <a:extLst>
              <a:ext uri="{FF2B5EF4-FFF2-40B4-BE49-F238E27FC236}">
                <a16:creationId xmlns:a16="http://schemas.microsoft.com/office/drawing/2014/main" id="{B0D39B43-BF07-B519-A53A-AABC403EA75A}"/>
              </a:ext>
            </a:extLst>
          </p:cNvPr>
          <p:cNvSpPr/>
          <p:nvPr/>
        </p:nvSpPr>
        <p:spPr>
          <a:xfrm>
            <a:off x="2973851" y="272414"/>
            <a:ext cx="1823928" cy="817245"/>
          </a:xfrm>
          <a:prstGeom prst="roundRect">
            <a:avLst>
              <a:gd name="adj" fmla="val 17496"/>
            </a:avLst>
          </a:prstGeom>
          <a:solidFill>
            <a:srgbClr val="F7F7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tIns="91440" bIns="91440" rtlCol="0" anchor="ctr" anchorCtr="1">
            <a:spAutoFit/>
          </a:bodyPr>
          <a:lstStyle/>
          <a:p>
            <a:pPr marL="0" marR="0" latinLnBrk="1">
              <a:spcBef>
                <a:spcPts val="0"/>
              </a:spcBef>
              <a:spcAft>
                <a:spcPts val="1000"/>
              </a:spcAft>
            </a:pPr>
            <a:r>
              <a:rPr lang="en-US" sz="3600" b="0" i="0" dirty="0">
                <a:solidFill>
                  <a:srgbClr val="000000"/>
                </a:solidFill>
                <a:effectLst/>
                <a:latin typeface="SFMono-Regular"/>
              </a:rPr>
              <a:t>&gt; </a:t>
            </a:r>
            <a:r>
              <a:rPr lang="en-US" sz="3600" b="1" i="0" dirty="0">
                <a:solidFill>
                  <a:srgbClr val="204A87"/>
                </a:solidFill>
                <a:effectLst/>
                <a:latin typeface="SFMono-Regular"/>
              </a:rPr>
              <a:t>filter()</a:t>
            </a:r>
            <a:endParaRPr lang="en-US" sz="3600" dirty="0">
              <a:effectLst/>
              <a:latin typeface="Consolas" panose="020B0609020204030204" pitchFamily="49"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2D51F16-A62A-5043-3ECE-F8D24BF14E1B}"/>
              </a:ext>
            </a:extLst>
          </p:cNvPr>
          <p:cNvSpPr txBox="1"/>
          <p:nvPr/>
        </p:nvSpPr>
        <p:spPr>
          <a:xfrm>
            <a:off x="7261192" y="6550223"/>
            <a:ext cx="2797208" cy="307777"/>
          </a:xfrm>
          <a:prstGeom prst="rect">
            <a:avLst/>
          </a:prstGeom>
          <a:noFill/>
        </p:spPr>
        <p:txBody>
          <a:bodyPr wrap="square">
            <a:spAutoFit/>
          </a:bodyPr>
          <a:lstStyle/>
          <a:p>
            <a:r>
              <a:rPr lang="en-US" sz="1400" b="0" i="0" u="sng" dirty="0">
                <a:solidFill>
                  <a:srgbClr val="478EFF"/>
                </a:solidFill>
                <a:effectLst/>
                <a:latin typeface="ksqy"/>
                <a:hlinkClick r:id="rId4"/>
              </a:rPr>
              <a:t>Artwork by @allison_horst</a:t>
            </a:r>
            <a:endParaRPr lang="en-US" sz="1400" dirty="0"/>
          </a:p>
        </p:txBody>
      </p:sp>
      <p:pic>
        <p:nvPicPr>
          <p:cNvPr id="7" name="Picture 6">
            <a:extLst>
              <a:ext uri="{FF2B5EF4-FFF2-40B4-BE49-F238E27FC236}">
                <a16:creationId xmlns:a16="http://schemas.microsoft.com/office/drawing/2014/main" id="{DABB97CA-4EC9-DACE-A8D5-CC5F0C910A39}"/>
              </a:ext>
            </a:extLst>
          </p:cNvPr>
          <p:cNvPicPr>
            <a:picLocks noChangeAspect="1"/>
          </p:cNvPicPr>
          <p:nvPr/>
        </p:nvPicPr>
        <p:blipFill>
          <a:blip r:embed="rId5"/>
          <a:stretch>
            <a:fillRect/>
          </a:stretch>
        </p:blipFill>
        <p:spPr>
          <a:xfrm>
            <a:off x="10679723" y="158745"/>
            <a:ext cx="872456" cy="1008071"/>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568125952"/>
      </p:ext>
    </p:extLst>
  </p:cSld>
  <p:clrMapOvr>
    <a:masterClrMapping/>
  </p:clrMapOvr>
</p:sld>
</file>

<file path=ppt/theme/theme1.xml><?xml version="1.0" encoding="utf-8"?>
<a:theme xmlns:a="http://schemas.openxmlformats.org/drawingml/2006/main" name="adfg_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fg_theme" id="{B42311FA-B432-45A1-AE66-C1E7A0FDC9DB}" vid="{950EF15A-6787-4CC4-AAAB-B80D912ACE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adfg_theme</Template>
  <TotalTime>6466</TotalTime>
  <Words>6390</Words>
  <Application>Microsoft Office PowerPoint</Application>
  <PresentationFormat>Widescreen</PresentationFormat>
  <Paragraphs>1035</Paragraphs>
  <Slides>89</Slides>
  <Notes>71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89</vt:i4>
      </vt:variant>
    </vt:vector>
  </HeadingPairs>
  <TitlesOfParts>
    <vt:vector size="106" baseType="lpstr">
      <vt:lpstr>-apple-system</vt:lpstr>
      <vt:lpstr>Aptos</vt:lpstr>
      <vt:lpstr>Arial</vt:lpstr>
      <vt:lpstr>Arial Black</vt:lpstr>
      <vt:lpstr>Bradley Hand ITC</vt:lpstr>
      <vt:lpstr>Calibri</vt:lpstr>
      <vt:lpstr>Calibri Light</vt:lpstr>
      <vt:lpstr>Comic Sans MS</vt:lpstr>
      <vt:lpstr>Consolas</vt:lpstr>
      <vt:lpstr>IBM Plex Mono</vt:lpstr>
      <vt:lpstr>Inter</vt:lpstr>
      <vt:lpstr>ksqy</vt:lpstr>
      <vt:lpstr>Lucida Console</vt:lpstr>
      <vt:lpstr>Lucida Sans</vt:lpstr>
      <vt:lpstr>SFMono-Regular</vt:lpstr>
      <vt:lpstr>Wingdings</vt:lpstr>
      <vt:lpstr>adfg_theme</vt:lpstr>
      <vt:lpstr>Data Wrangling</vt:lpstr>
      <vt:lpstr>Data Wrangling</vt:lpstr>
      <vt:lpstr>dplyr</vt:lpstr>
      <vt:lpstr>PowerPoint Presentation</vt:lpstr>
      <vt:lpstr>dplyr verbs</vt:lpstr>
      <vt:lpstr>dplyr verbs</vt:lpstr>
      <vt:lpstr>pipe %&gt;% </vt:lpstr>
      <vt:lpstr>pipe %&gt;% </vt:lpstr>
      <vt:lpstr>                   - subset your data </vt:lpstr>
      <vt:lpstr>                   - subset your data </vt:lpstr>
      <vt:lpstr>                   - subset your data </vt:lpstr>
      <vt:lpstr>                   - subset your data </vt:lpstr>
      <vt:lpstr>                   - subset your data </vt:lpstr>
      <vt:lpstr>                   - subset your data </vt:lpstr>
      <vt:lpstr>                   - subset your data </vt:lpstr>
      <vt:lpstr>                   - subset columns</vt:lpstr>
      <vt:lpstr>                   - subset columns</vt:lpstr>
      <vt:lpstr>                   - subset columns</vt:lpstr>
      <vt:lpstr>                   - subset columns</vt:lpstr>
      <vt:lpstr>                   - subset columns</vt:lpstr>
      <vt:lpstr>                   - subset columns</vt:lpstr>
      <vt:lpstr>                   - helpers</vt:lpstr>
      <vt:lpstr>                      - add new columns</vt:lpstr>
      <vt:lpstr>                      - add new columns</vt:lpstr>
      <vt:lpstr>                      - add new columns</vt:lpstr>
      <vt:lpstr>                      - add new columns</vt:lpstr>
      <vt:lpstr>                      - add new columns</vt:lpstr>
      <vt:lpstr>                      - add new columns</vt:lpstr>
      <vt:lpstr>                           - summary statistics</vt:lpstr>
      <vt:lpstr>                           - grouped summaries </vt:lpstr>
      <vt:lpstr>                           - grouped summaries </vt:lpstr>
      <vt:lpstr>                           - grouped summaries </vt:lpstr>
      <vt:lpstr>                           - grouped summaries </vt:lpstr>
      <vt:lpstr>Your Turn 1</vt:lpstr>
      <vt:lpstr>*_join - Combining datasets</vt:lpstr>
      <vt:lpstr>*_join - Combining datasets</vt:lpstr>
      <vt:lpstr>inner_join(x , y)</vt:lpstr>
      <vt:lpstr>left_join(x , y)</vt:lpstr>
      <vt:lpstr>right_join(x , y)</vt:lpstr>
      <vt:lpstr>full_join(x , y)</vt:lpstr>
      <vt:lpstr>semi_join(x , y)</vt:lpstr>
      <vt:lpstr>anti_join(x , y)</vt:lpstr>
      <vt:lpstr>*_join : Recap</vt:lpstr>
      <vt:lpstr>Tidy data</vt:lpstr>
      <vt:lpstr>Tidy data – same data 4 ways</vt:lpstr>
      <vt:lpstr>Tidy data – same data 4 ways</vt:lpstr>
      <vt:lpstr>Tidy data – same data 4 ways</vt:lpstr>
      <vt:lpstr>PowerPoint Presentation</vt:lpstr>
      <vt:lpstr>tidyr </vt:lpstr>
      <vt:lpstr>tidyr  </vt:lpstr>
      <vt:lpstr>tidyr </vt:lpstr>
      <vt:lpstr>Your turn 2 </vt:lpstr>
      <vt:lpstr>readr – importing data</vt:lpstr>
      <vt:lpstr>But First! Some computer review</vt:lpstr>
      <vt:lpstr>Folder Structure</vt:lpstr>
      <vt:lpstr>Folders (Directories)</vt:lpstr>
      <vt:lpstr>Where AM I?! (Directory Location)</vt:lpstr>
      <vt:lpstr>Folders &amp; RProjects </vt:lpstr>
      <vt:lpstr>Data</vt:lpstr>
      <vt:lpstr>“Machine Readable”</vt:lpstr>
      <vt:lpstr>Machine Readable</vt:lpstr>
      <vt:lpstr>Unsummarized and untabled</vt:lpstr>
      <vt:lpstr>Tidy Data</vt:lpstr>
      <vt:lpstr>Why be Tidy?</vt:lpstr>
      <vt:lpstr>Data Do’s &amp; Data Don’ts </vt:lpstr>
      <vt:lpstr>Quiz 1</vt:lpstr>
      <vt:lpstr>Quiz 1</vt:lpstr>
      <vt:lpstr>FINALLY! Getting data into R!</vt:lpstr>
      <vt:lpstr>Reading in a file</vt:lpstr>
      <vt:lpstr>Reading in a file</vt:lpstr>
      <vt:lpstr>SHOW ME THE DATA</vt:lpstr>
      <vt:lpstr>Your turn 3 </vt:lpstr>
      <vt:lpstr>Data Import</vt:lpstr>
      <vt:lpstr>Data Import </vt:lpstr>
      <vt:lpstr>The most common data error</vt:lpstr>
      <vt:lpstr>The most common data error</vt:lpstr>
      <vt:lpstr>Quiz 2</vt:lpstr>
      <vt:lpstr>Quiz 2</vt:lpstr>
      <vt:lpstr>Quiz 2 - BONUS</vt:lpstr>
      <vt:lpstr>Error Are Puzzles not Problems</vt:lpstr>
      <vt:lpstr>Errors – Don’t Fret! </vt:lpstr>
      <vt:lpstr>Some Common Errors</vt:lpstr>
      <vt:lpstr>Error Clues – Let’s solve together</vt:lpstr>
      <vt:lpstr>PowerPoint Presentation</vt:lpstr>
      <vt:lpstr>Quiz 3</vt:lpstr>
      <vt:lpstr>Quiz 3</vt:lpstr>
      <vt:lpstr>Tell R where to go! (SET Directory Location)</vt:lpstr>
      <vt:lpstr>Error Summary Table – Reference</vt:lpstr>
      <vt:lpstr>Data Review</vt:lpstr>
    </vt:vector>
  </TitlesOfParts>
  <Company>State of Alaska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Wendling, Logan (DFG)</dc:creator>
  <cp:lastModifiedBy>Wendling, Logan (DFG)</cp:lastModifiedBy>
  <cp:revision>5</cp:revision>
  <dcterms:created xsi:type="dcterms:W3CDTF">2025-04-08T20:10:40Z</dcterms:created>
  <dcterms:modified xsi:type="dcterms:W3CDTF">2025-04-13T08:40:38Z</dcterms:modified>
</cp:coreProperties>
</file>